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9"/>
  </p:notesMasterIdLst>
  <p:sldIdLst>
    <p:sldId id="465" r:id="rId4"/>
    <p:sldId id="261" r:id="rId5"/>
    <p:sldId id="262" r:id="rId6"/>
    <p:sldId id="263" r:id="rId7"/>
    <p:sldId id="323" r:id="rId8"/>
    <p:sldId id="319" r:id="rId9"/>
    <p:sldId id="320" r:id="rId10"/>
    <p:sldId id="264" r:id="rId11"/>
    <p:sldId id="267" r:id="rId12"/>
    <p:sldId id="304" r:id="rId13"/>
    <p:sldId id="265" r:id="rId14"/>
    <p:sldId id="446" r:id="rId15"/>
    <p:sldId id="266" r:id="rId16"/>
    <p:sldId id="282" r:id="rId17"/>
    <p:sldId id="305" r:id="rId18"/>
    <p:sldId id="268" r:id="rId19"/>
    <p:sldId id="269" r:id="rId20"/>
    <p:sldId id="270" r:id="rId21"/>
    <p:sldId id="271" r:id="rId22"/>
    <p:sldId id="307" r:id="rId23"/>
    <p:sldId id="308" r:id="rId24"/>
    <p:sldId id="464" r:id="rId25"/>
    <p:sldId id="272" r:id="rId26"/>
    <p:sldId id="331" r:id="rId27"/>
    <p:sldId id="327" r:id="rId28"/>
    <p:sldId id="328" r:id="rId30"/>
    <p:sldId id="312" r:id="rId31"/>
    <p:sldId id="445" r:id="rId32"/>
    <p:sldId id="293" r:id="rId33"/>
    <p:sldId id="444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A50021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spcBef>
                <a:spcPct val="50000"/>
              </a:spcBef>
              <a:buClrTx/>
            </a:pPr>
            <a:r>
              <a:rPr lang="zh-CN" altLang="en-US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新闻：</a:t>
            </a:r>
            <a:endParaRPr lang="zh-CN" altLang="en-US" b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  <a:buClrTx/>
            </a:pPr>
            <a:r>
              <a:rPr lang="zh-CN" altLang="en-US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仿宋_GB2312" pitchFamily="49" charset="-122"/>
                <a:sym typeface="+mn-ea"/>
              </a:rPr>
              <a:t>从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仿宋_GB2312" pitchFamily="49" charset="-122"/>
                <a:sym typeface="+mn-ea"/>
              </a:rPr>
              <a:t>2006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仿宋_GB2312" pitchFamily="49" charset="-122"/>
                <a:sym typeface="+mn-ea"/>
              </a:rPr>
              <a:t>年开始，全部免除西部地区农村义务教育阶段学生学杂费，</a:t>
            </a:r>
            <a:r>
              <a:rPr lang="en-US" altLang="zh-CN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仿宋_GB2312" pitchFamily="49" charset="-122"/>
                <a:sym typeface="+mn-ea"/>
              </a:rPr>
              <a:t>2007</a:t>
            </a:r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仿宋_GB2312" pitchFamily="49" charset="-122"/>
                <a:sym typeface="+mn-ea"/>
              </a:rPr>
              <a:t>年扩大到中部和东部地区；对贫困家庭学生免费提供教科书并补助寄宿生生活费。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19194" cy="5029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6206" y="1219200"/>
            <a:ext cx="4219194" cy="5029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2750" y="76200"/>
            <a:ext cx="2152650" cy="6172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333159" cy="6172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4800" y="76200"/>
            <a:ext cx="8610600" cy="6172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02401"/>
          <p:cNvSpPr>
            <a:spLocks noGrp="1"/>
          </p:cNvSpPr>
          <p:nvPr>
            <p:ph type="title"/>
          </p:nvPr>
        </p:nvSpPr>
        <p:spPr>
          <a:xfrm>
            <a:off x="762000" y="76200"/>
            <a:ext cx="76200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02402"/>
          <p:cNvSpPr>
            <a:spLocks noGrp="1"/>
          </p:cNvSpPr>
          <p:nvPr>
            <p:ph type="body"/>
          </p:nvPr>
        </p:nvSpPr>
        <p:spPr>
          <a:xfrm>
            <a:off x="304800" y="1219200"/>
            <a:ext cx="8610600" cy="5029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404" name="日期占位符 102403"/>
          <p:cNvSpPr>
            <a:spLocks noGrp="1"/>
          </p:cNvSpPr>
          <p:nvPr>
            <p:ph type="dt" sz="half" idx="2"/>
          </p:nvPr>
        </p:nvSpPr>
        <p:spPr>
          <a:xfrm>
            <a:off x="304800" y="635635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405" name="页脚占位符 102404"/>
          <p:cNvSpPr>
            <a:spLocks noGrp="1"/>
          </p:cNvSpPr>
          <p:nvPr>
            <p:ph type="ftr" sz="quarter" idx="3"/>
          </p:nvPr>
        </p:nvSpPr>
        <p:spPr>
          <a:xfrm>
            <a:off x="3136900" y="6330950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strike="noStrike" noProof="1" dirty="0"/>
          </a:p>
        </p:txBody>
      </p:sp>
      <p:sp>
        <p:nvSpPr>
          <p:cNvPr id="102406" name="灯片编号占位符 102405"/>
          <p:cNvSpPr>
            <a:spLocks noGrp="1"/>
          </p:cNvSpPr>
          <p:nvPr>
            <p:ph type="sldNum" sz="quarter" idx="4"/>
          </p:nvPr>
        </p:nvSpPr>
        <p:spPr>
          <a:xfrm>
            <a:off x="6705600" y="631825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0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5000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5000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5000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5000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5000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5000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5000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5000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40005" y="22860"/>
            <a:ext cx="9224010" cy="6812280"/>
          </a:xfrm>
        </p:spPr>
        <p:txBody>
          <a:bodyPr/>
          <a:p>
            <a:r>
              <a:rPr lang="zh-CN" altLang="en-US" b="1"/>
              <a:t>排名	       学校名称	                英文名称	                 国家/地区</a:t>
            </a:r>
            <a:endParaRPr lang="zh-CN" altLang="en-US" b="1"/>
          </a:p>
          <a:p>
            <a:r>
              <a:rPr lang="zh-CN" altLang="en-US" b="1"/>
              <a:t> 1	   哈佛大学	     Harvard University	                        美国</a:t>
            </a:r>
            <a:endParaRPr lang="zh-CN" altLang="en-US" b="1"/>
          </a:p>
          <a:p>
            <a:r>
              <a:rPr lang="zh-CN" altLang="en-US" b="1"/>
              <a:t> 2 	麻省理工学院	Massachusetts Institute of Technology  美国</a:t>
            </a:r>
            <a:endParaRPr lang="zh-CN" altLang="en-US" b="1"/>
          </a:p>
          <a:p>
            <a:r>
              <a:rPr lang="zh-CN" altLang="en-US" b="1"/>
              <a:t> 3	 斯坦福大学	     Stanford University	                        美国</a:t>
            </a:r>
            <a:endParaRPr lang="zh-CN" altLang="en-US" b="1"/>
          </a:p>
          <a:p>
            <a:r>
              <a:rPr lang="zh-CN" altLang="en-US" b="1"/>
              <a:t> 4	加州大学伯克利分校  University of California--Berkeley     美国</a:t>
            </a:r>
            <a:endParaRPr lang="zh-CN" altLang="en-US" b="1"/>
          </a:p>
          <a:p>
            <a:r>
              <a:rPr lang="zh-CN" altLang="en-US" b="1">
                <a:solidFill>
                  <a:srgbClr val="FF0000"/>
                </a:solidFill>
              </a:rPr>
              <a:t> 5	牛津大学	University of Oxford	                         英国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/>
              <a:t>  6	加州理工学院	California Institute of Technology	           美国</a:t>
            </a:r>
            <a:endParaRPr lang="zh-CN" altLang="en-US" b="1"/>
          </a:p>
          <a:p>
            <a:r>
              <a:rPr lang="zh-CN" altLang="en-US" b="1">
                <a:solidFill>
                  <a:srgbClr val="FF0000"/>
                </a:solidFill>
              </a:rPr>
              <a:t>  7	剑桥大学	University of Cambridge	                          英国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/>
              <a:t>   8	哥伦比亚大学	Columbia University	                            美国</a:t>
            </a:r>
            <a:endParaRPr lang="zh-CN" altLang="en-US" b="1"/>
          </a:p>
          <a:p>
            <a:r>
              <a:rPr lang="zh-CN" altLang="en-US" b="1"/>
              <a:t>   9	普林斯顿大学	Princeton University	                           美国</a:t>
            </a:r>
            <a:endParaRPr lang="zh-CN" altLang="en-US" b="1"/>
          </a:p>
          <a:p>
            <a:r>
              <a:rPr lang="zh-CN" altLang="en-US" b="1"/>
              <a:t>  10            约翰霍普金斯大学       Johns Hopkins University              美国 </a:t>
            </a:r>
            <a:endParaRPr lang="zh-CN" altLang="en-US" b="1"/>
          </a:p>
          <a:p>
            <a:r>
              <a:rPr lang="zh-CN" altLang="en-US" b="1"/>
              <a:t>   1</a:t>
            </a:r>
            <a:r>
              <a:rPr lang="en-US" altLang="zh-CN" b="1"/>
              <a:t>1           </a:t>
            </a:r>
            <a:r>
              <a:rPr lang="zh-CN" altLang="en-US" b="1"/>
              <a:t>华盛顿大学   	University of Washington	              美国</a:t>
            </a:r>
            <a:endParaRPr lang="zh-CN" altLang="en-US" b="1"/>
          </a:p>
          <a:p>
            <a:r>
              <a:rPr lang="zh-CN" altLang="en-US" b="1"/>
              <a:t>   1</a:t>
            </a:r>
            <a:r>
              <a:rPr lang="en-US" altLang="zh-CN" b="1"/>
              <a:t>2</a:t>
            </a:r>
            <a:r>
              <a:rPr lang="zh-CN" altLang="en-US" b="1"/>
              <a:t>	 耶鲁大学	Yale University	                                           美国</a:t>
            </a:r>
            <a:endParaRPr lang="zh-CN" altLang="en-US" b="1"/>
          </a:p>
          <a:p>
            <a:r>
              <a:rPr lang="zh-CN" altLang="en-US" b="1"/>
              <a:t>   13           加州大学洛杉矶分校  University of California--Los Angeles美国</a:t>
            </a:r>
            <a:endParaRPr lang="zh-CN" altLang="en-US" b="1"/>
          </a:p>
          <a:p>
            <a:r>
              <a:rPr lang="zh-CN" altLang="en-US" b="1"/>
              <a:t>    14	芝加哥大学	University of Chicago	                               美国</a:t>
            </a:r>
            <a:endParaRPr lang="zh-CN" altLang="en-US" b="1"/>
          </a:p>
          <a:p>
            <a:r>
              <a:rPr lang="zh-CN" altLang="en-US" b="1"/>
              <a:t>    15	加州大学旧金山分校University of California--San Francisco     美国</a:t>
            </a:r>
            <a:endParaRPr lang="zh-CN" altLang="en-US" b="1"/>
          </a:p>
          <a:p>
            <a:r>
              <a:rPr lang="zh-CN" altLang="en-US" b="1"/>
              <a:t>    16	加州大学圣地亚哥分校University of California--San Diego         美国</a:t>
            </a:r>
            <a:endParaRPr lang="zh-CN" altLang="en-US" b="1"/>
          </a:p>
          <a:p>
            <a:r>
              <a:rPr lang="zh-CN" altLang="en-US" b="1">
                <a:solidFill>
                  <a:srgbClr val="FF0000"/>
                </a:solidFill>
              </a:rPr>
              <a:t>   17	帝国理工学院	Imperial College London              	                英国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/>
              <a:t>    1</a:t>
            </a:r>
            <a:r>
              <a:rPr lang="en-US" altLang="zh-CN" b="1"/>
              <a:t>8</a:t>
            </a:r>
            <a:r>
              <a:rPr lang="zh-CN" altLang="en-US" b="1"/>
              <a:t>	密歇根大学安娜堡分校University of Michigan--Ann Arbor         美国</a:t>
            </a:r>
            <a:endParaRPr lang="zh-CN" altLang="en-US" b="1"/>
          </a:p>
          <a:p>
            <a:r>
              <a:rPr lang="zh-CN" altLang="en-US" b="1"/>
              <a:t>    19	宾夕法尼亚大学	University of Pennsylvania   	                  美国</a:t>
            </a:r>
            <a:endParaRPr lang="zh-CN" altLang="en-US" b="1"/>
          </a:p>
          <a:p>
            <a:r>
              <a:rPr lang="zh-CN" altLang="en-US" b="1"/>
              <a:t>       </a:t>
            </a:r>
            <a:r>
              <a:rPr lang="zh-CN" altLang="en-US" b="1">
                <a:solidFill>
                  <a:srgbClr val="FF0000"/>
                </a:solidFill>
              </a:rPr>
              <a:t>20  	   多伦多大学	University of Toronto	                                  加拿大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文本框 54273"/>
          <p:cNvSpPr txBox="1"/>
          <p:nvPr/>
        </p:nvSpPr>
        <p:spPr>
          <a:xfrm>
            <a:off x="193675" y="457200"/>
            <a:ext cx="89503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新中国前</a:t>
            </a:r>
            <a:r>
              <a:rPr lang="en-US" altLang="zh-CN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17</a:t>
            </a:r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年教育与旧中国教育发展的比较</a:t>
            </a:r>
            <a:endParaRPr lang="zh-CN" altLang="en-US" sz="36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54334" name="表格 54333"/>
          <p:cNvGraphicFramePr/>
          <p:nvPr/>
        </p:nvGraphicFramePr>
        <p:xfrm>
          <a:off x="0" y="1447800"/>
          <a:ext cx="9144000" cy="3657600"/>
        </p:xfrm>
        <a:graphic>
          <a:graphicData uri="http://schemas.openxmlformats.org/drawingml/2006/table">
            <a:tbl>
              <a:tblPr/>
              <a:tblGrid>
                <a:gridCol w="1219200"/>
                <a:gridCol w="3352800"/>
                <a:gridCol w="4572000"/>
              </a:tblGrid>
              <a:tr h="6397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 </a:t>
                      </a:r>
                      <a:endParaRPr lang="en-US" altLang="zh-CN" sz="3600" b="1" dirty="0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1965</a:t>
                      </a:r>
                      <a:r>
                        <a:rPr lang="zh-CN" altLang="en-US" sz="3600" b="1" dirty="0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年在校生</a:t>
                      </a:r>
                      <a:endParaRPr lang="zh-CN" altLang="en-US" sz="3600" b="1" dirty="0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比旧中国最多时增长</a:t>
                      </a:r>
                      <a:endParaRPr lang="zh-CN" altLang="en-US" sz="3600" b="1" dirty="0">
                        <a:solidFill>
                          <a:srgbClr val="0000FF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A5002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高等学校</a:t>
                      </a:r>
                      <a:endParaRPr lang="zh-CN" altLang="en-US" sz="3600" b="1" dirty="0">
                        <a:solidFill>
                          <a:srgbClr val="A50021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67.4</a:t>
                      </a:r>
                      <a:r>
                        <a:rPr lang="zh-CN" altLang="en-US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万人</a:t>
                      </a: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1947</a:t>
                      </a:r>
                      <a:r>
                        <a:rPr lang="zh-CN" altLang="en-US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年的</a:t>
                      </a:r>
                      <a:r>
                        <a:rPr lang="en-US" altLang="zh-CN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3.3</a:t>
                      </a:r>
                      <a:r>
                        <a:rPr lang="zh-CN" altLang="en-US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倍</a:t>
                      </a: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A5002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中等学校</a:t>
                      </a:r>
                      <a:endParaRPr lang="zh-CN" altLang="en-US" sz="3600" b="1" dirty="0">
                        <a:solidFill>
                          <a:srgbClr val="A50021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1432</a:t>
                      </a:r>
                      <a:r>
                        <a:rPr lang="zh-CN" altLang="en-US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万人</a:t>
                      </a: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1946</a:t>
                      </a:r>
                      <a:r>
                        <a:rPr lang="zh-CN" altLang="en-US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年的</a:t>
                      </a:r>
                      <a:r>
                        <a:rPr lang="en-US" altLang="zh-CN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6.9</a:t>
                      </a:r>
                      <a:r>
                        <a:rPr lang="zh-CN" altLang="en-US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倍</a:t>
                      </a: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A5002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小 学</a:t>
                      </a:r>
                      <a:endParaRPr lang="zh-CN" altLang="en-US" sz="3600" b="1" dirty="0">
                        <a:solidFill>
                          <a:srgbClr val="A50021"/>
                        </a:solidFill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11626.9</a:t>
                      </a:r>
                      <a:r>
                        <a:rPr lang="zh-CN" altLang="en-US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万人</a:t>
                      </a: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1946</a:t>
                      </a:r>
                      <a:r>
                        <a:rPr lang="zh-CN" altLang="en-US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年的</a:t>
                      </a:r>
                      <a:r>
                        <a:rPr lang="en-US" altLang="zh-CN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3.9</a:t>
                      </a:r>
                      <a:r>
                        <a:rPr lang="zh-CN" altLang="en-US" sz="36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黑体" panose="02010609060101010101" pitchFamily="2" charset="-122"/>
                        </a:rPr>
                        <a:t>倍</a:t>
                      </a:r>
                      <a:endParaRPr lang="zh-CN" altLang="en-US" sz="36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anchor="ctr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文本框 54296"/>
          <p:cNvSpPr txBox="1"/>
          <p:nvPr/>
        </p:nvSpPr>
        <p:spPr>
          <a:xfrm>
            <a:off x="0" y="5410200"/>
            <a:ext cx="90678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——《</a:t>
            </a:r>
            <a:r>
              <a:rPr lang="zh-CN" altLang="en-US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千秋基业 壮丽诗篇</a:t>
            </a:r>
            <a:r>
              <a:rPr lang="en-US" altLang="zh-CN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共和国教育</a:t>
            </a:r>
            <a:r>
              <a:rPr lang="en-US" altLang="zh-CN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50</a:t>
            </a:r>
            <a:r>
              <a:rPr lang="zh-CN" altLang="en-US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年 </a:t>
            </a:r>
            <a:r>
              <a:rPr lang="en-US" altLang="zh-CN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》</a:t>
            </a:r>
            <a:endParaRPr lang="en-US" altLang="zh-CN" sz="3200" b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en-US" altLang="zh-CN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                            </a:t>
            </a:r>
            <a:r>
              <a:rPr lang="zh-CN" altLang="en-US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（教育部部长 陈至立 </a:t>
            </a:r>
            <a:r>
              <a:rPr lang="en-US" altLang="zh-CN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1999</a:t>
            </a:r>
            <a:r>
              <a:rPr lang="zh-CN" altLang="en-US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年） </a:t>
            </a:r>
            <a:endParaRPr lang="zh-CN" altLang="en-US" sz="3200" b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14339" descr="0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3000"/>
            <a:ext cx="1828800" cy="1905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sp>
        <p:nvSpPr>
          <p:cNvPr id="14342" name="文本框 14341"/>
          <p:cNvSpPr txBox="1"/>
          <p:nvPr/>
        </p:nvSpPr>
        <p:spPr>
          <a:xfrm>
            <a:off x="457200" y="496253"/>
            <a:ext cx="56388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3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、新中国的教育成就；</a:t>
            </a:r>
            <a:endParaRPr lang="zh-CN" altLang="en-US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457200" y="1445895"/>
            <a:ext cx="82296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    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到</a:t>
            </a:r>
            <a:r>
              <a:rPr lang="en-US" altLang="zh-CN" sz="40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1965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年，中国教育事业初步形成了比较完整的国民教育体系。</a:t>
            </a: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4" name="文本框 14343"/>
          <p:cNvSpPr txBox="1"/>
          <p:nvPr/>
        </p:nvSpPr>
        <p:spPr>
          <a:xfrm>
            <a:off x="2012315" y="3018790"/>
            <a:ext cx="6858000" cy="2646045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     </a:t>
            </a:r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奠定了</a:t>
            </a:r>
            <a:r>
              <a:rPr lang="zh-CN" altLang="en-US" sz="36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共和国教育事业持续发展的</a:t>
            </a:r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坚实基础</a:t>
            </a:r>
            <a:r>
              <a:rPr lang="zh-CN" altLang="en-US" sz="36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；</a:t>
            </a:r>
            <a:endParaRPr lang="zh-CN" altLang="en-US" sz="36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     </a:t>
            </a:r>
            <a:r>
              <a:rPr lang="zh-CN" altLang="en-US" sz="36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培养</a:t>
            </a:r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造就了</a:t>
            </a:r>
            <a:r>
              <a:rPr lang="zh-CN" altLang="en-US" sz="36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一大批国家经济建设的</a:t>
            </a:r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新生骨干力量</a:t>
            </a:r>
            <a:r>
              <a:rPr lang="zh-CN" altLang="en-US" sz="36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。 </a:t>
            </a:r>
            <a:endParaRPr lang="zh-CN" altLang="en-US" sz="36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5"/>
          <p:cNvSpPr/>
          <p:nvPr/>
        </p:nvSpPr>
        <p:spPr>
          <a:xfrm>
            <a:off x="947420" y="1423988"/>
            <a:ext cx="694055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文革对教育的严重冲击表现在哪些方面？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38" name="矩形 5"/>
          <p:cNvSpPr/>
          <p:nvPr/>
        </p:nvSpPr>
        <p:spPr>
          <a:xfrm>
            <a:off x="947420" y="2617470"/>
            <a:ext cx="37052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何为“教育革命”？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2" name="矩形 5"/>
          <p:cNvSpPr/>
          <p:nvPr/>
        </p:nvSpPr>
        <p:spPr>
          <a:xfrm>
            <a:off x="947420" y="3599498"/>
            <a:ext cx="6678613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文革后期的高等教育政策发生了什么变化？对其如何评价？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6" name="矩形 5"/>
          <p:cNvSpPr/>
          <p:nvPr/>
        </p:nvSpPr>
        <p:spPr>
          <a:xfrm>
            <a:off x="947420" y="4983480"/>
            <a:ext cx="74974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“文化大革命”对中国的教育事业产生了哪些影响？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5" name="文本框 15364"/>
          <p:cNvSpPr txBox="1"/>
          <p:nvPr/>
        </p:nvSpPr>
        <p:spPr>
          <a:xfrm>
            <a:off x="44450" y="227330"/>
            <a:ext cx="9055100" cy="7016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二、“文化大革命”中的“教育革命” 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5363" descr="0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3000"/>
            <a:ext cx="1828800" cy="1905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sp>
        <p:nvSpPr>
          <p:cNvPr id="15366" name="文本框 15365"/>
          <p:cNvSpPr txBox="1"/>
          <p:nvPr/>
        </p:nvSpPr>
        <p:spPr>
          <a:xfrm>
            <a:off x="443865" y="1228725"/>
            <a:ext cx="885126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、文革对教育冲击：</a:t>
            </a:r>
            <a:endParaRPr lang="zh-CN" altLang="en-US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</a:t>
            </a:r>
            <a:endParaRPr lang="zh-CN" altLang="en-US" sz="36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68" name="文本框 15367"/>
          <p:cNvSpPr txBox="1"/>
          <p:nvPr/>
        </p:nvSpPr>
        <p:spPr>
          <a:xfrm>
            <a:off x="1593215" y="2567940"/>
            <a:ext cx="65532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</a:t>
            </a:r>
            <a:r>
              <a:rPr lang="zh-CN" altLang="en-US" sz="36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）学校“停课闹革命”。</a:t>
            </a:r>
            <a:endParaRPr lang="zh-CN" altLang="en-US" sz="3600" b="1" noProof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</a:t>
            </a:r>
            <a:r>
              <a:rPr lang="zh-CN" altLang="en-US" sz="36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）大中小学校停止招生。 </a:t>
            </a:r>
            <a:endParaRPr lang="zh-CN" altLang="en-US" sz="3600" b="1" noProof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3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）知识青年“上山下乡”运动。</a:t>
            </a:r>
            <a:endParaRPr lang="zh-CN" altLang="en-US" sz="3600" b="1" noProof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31745" descr="h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04800"/>
            <a:ext cx="85344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文本框 31746"/>
          <p:cNvSpPr txBox="1"/>
          <p:nvPr/>
        </p:nvSpPr>
        <p:spPr>
          <a:xfrm>
            <a:off x="0" y="5791200"/>
            <a:ext cx="90785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“</a:t>
            </a:r>
            <a:r>
              <a:rPr lang="zh-CN" altLang="en-US" sz="3200" b="1" noProof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北大”红卫兵批判校长陆平等“反动学术权威” </a:t>
            </a:r>
            <a:endParaRPr lang="zh-CN" altLang="en-US" sz="3200" b="1" noProof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55297" descr="北京知青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533400"/>
            <a:ext cx="3886200" cy="4953000"/>
          </a:xfrm>
          <a:prstGeom prst="rect">
            <a:avLst/>
          </a:prstGeom>
          <a:noFill/>
          <a:ln w="9525"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5299" name="文本框 55298"/>
          <p:cNvSpPr txBox="1"/>
          <p:nvPr/>
        </p:nvSpPr>
        <p:spPr>
          <a:xfrm>
            <a:off x="4248150" y="838200"/>
            <a:ext cx="4895850" cy="433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这是四点零八分的北京</a:t>
            </a:r>
            <a:endParaRPr lang="zh-CN" altLang="en-US" sz="36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           食 指</a:t>
            </a:r>
            <a:endParaRPr lang="zh-CN" altLang="en-US" sz="36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……</a:t>
            </a:r>
            <a:endParaRPr lang="en-US" altLang="zh-CN" sz="32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终于抓住了什么东西，</a:t>
            </a:r>
            <a:endParaRPr lang="zh-CN" altLang="en-US" sz="32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管他是谁的手，不能松，</a:t>
            </a:r>
            <a:endParaRPr lang="zh-CN" altLang="en-US" sz="32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因为这是我的北京，</a:t>
            </a:r>
            <a:endParaRPr lang="zh-CN" altLang="en-US" sz="32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这是我的最后的北京。 </a:t>
            </a:r>
            <a:endParaRPr lang="zh-CN" altLang="en-US" sz="32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5300" name="文本框 55299"/>
          <p:cNvSpPr txBox="1"/>
          <p:nvPr/>
        </p:nvSpPr>
        <p:spPr>
          <a:xfrm>
            <a:off x="250825" y="5661025"/>
            <a:ext cx="8175625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</a:t>
            </a:r>
            <a:r>
              <a:rPr lang="zh-CN" altLang="en-US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到“文革”结束后的</a:t>
            </a:r>
            <a:r>
              <a:rPr lang="en-US" altLang="zh-CN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1978</a:t>
            </a:r>
            <a:r>
              <a:rPr lang="zh-CN" altLang="en-US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年，全国下乡知青</a:t>
            </a:r>
            <a:endParaRPr lang="zh-CN" altLang="en-US" sz="32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总数累计已达</a:t>
            </a:r>
            <a:r>
              <a:rPr lang="en-US" altLang="zh-CN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1700</a:t>
            </a:r>
            <a:r>
              <a:rPr lang="zh-CN" altLang="en-US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万人。 </a:t>
            </a:r>
            <a:endParaRPr lang="zh-CN" altLang="en-US" sz="32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med">
    <p:wheel spokes="4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17412" descr="0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3000"/>
            <a:ext cx="1828800" cy="1905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sp>
        <p:nvSpPr>
          <p:cNvPr id="17414" name="文本框 17413"/>
          <p:cNvSpPr txBox="1"/>
          <p:nvPr/>
        </p:nvSpPr>
        <p:spPr>
          <a:xfrm>
            <a:off x="381635" y="1071880"/>
            <a:ext cx="88423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2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、“教育革命”：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715010" y="2405380"/>
            <a:ext cx="43434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</a:t>
            </a:r>
            <a:r>
              <a:rPr lang="zh-CN" altLang="en-US" sz="36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）领导体制：</a:t>
            </a:r>
            <a:endParaRPr lang="zh-CN" altLang="en-US" sz="36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2</a:t>
            </a:r>
            <a:r>
              <a:rPr lang="zh-CN" altLang="en-US" sz="36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）教学体制：</a:t>
            </a:r>
            <a:endParaRPr lang="zh-CN" altLang="en-US" sz="36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3</a:t>
            </a:r>
            <a:r>
              <a:rPr lang="zh-CN" altLang="en-US" sz="36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）高校招生体制：</a:t>
            </a:r>
            <a:endParaRPr lang="zh-CN" altLang="en-US" sz="36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16" name="文本框 17415"/>
          <p:cNvSpPr txBox="1"/>
          <p:nvPr/>
        </p:nvSpPr>
        <p:spPr>
          <a:xfrm>
            <a:off x="3708400" y="2405380"/>
            <a:ext cx="533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工宣队进校，贫下中农管校。</a:t>
            </a: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7" name="文本框 17416"/>
          <p:cNvSpPr txBox="1"/>
          <p:nvPr/>
        </p:nvSpPr>
        <p:spPr>
          <a:xfrm>
            <a:off x="3708400" y="3260090"/>
            <a:ext cx="449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“</a:t>
            </a:r>
            <a:r>
              <a:rPr lang="zh-CN" altLang="en-US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开门办校”，缩短学制。</a:t>
            </a: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8" name="文本框 17417"/>
          <p:cNvSpPr txBox="1"/>
          <p:nvPr/>
        </p:nvSpPr>
        <p:spPr>
          <a:xfrm>
            <a:off x="2014220" y="4770120"/>
            <a:ext cx="72097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招工农学员</a:t>
            </a:r>
            <a:r>
              <a:rPr lang="en-US" altLang="zh-CN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(</a:t>
            </a:r>
            <a:r>
              <a:rPr lang="zh-CN" altLang="en-US" sz="32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办“七二一工人大学”</a:t>
            </a:r>
            <a:r>
              <a:rPr lang="en-US" altLang="zh-CN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)</a:t>
            </a:r>
            <a:r>
              <a:rPr lang="en-US" altLang="zh-CN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en-US" altLang="zh-CN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  <p:bldP spid="174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18434" descr="0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3000"/>
            <a:ext cx="1828800" cy="1905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sp>
        <p:nvSpPr>
          <p:cNvPr id="18439" name="文本框 18438"/>
          <p:cNvSpPr txBox="1"/>
          <p:nvPr/>
        </p:nvSpPr>
        <p:spPr>
          <a:xfrm>
            <a:off x="838200" y="2438400"/>
            <a:ext cx="26670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）对象：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    方法：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</a:t>
            </a:r>
            <a:r>
              <a:rPr lang="en-US" altLang="zh-CN" sz="4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  <a:sym typeface="+mn-ea"/>
              </a:rPr>
              <a:t>2</a:t>
            </a:r>
            <a:r>
              <a:rPr lang="zh-CN" altLang="en-US" sz="4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  <a:cs typeface="+mn-ea"/>
                <a:sym typeface="+mn-ea"/>
              </a:rPr>
              <a:t>）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评价：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0" name="文本框 18439"/>
          <p:cNvSpPr txBox="1"/>
          <p:nvPr/>
        </p:nvSpPr>
        <p:spPr>
          <a:xfrm>
            <a:off x="3124200" y="2514600"/>
            <a:ext cx="2209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工农兵； </a:t>
            </a:r>
            <a:endParaRPr lang="zh-CN" altLang="en-US" sz="36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1" name="文本框 18440"/>
          <p:cNvSpPr txBox="1"/>
          <p:nvPr/>
        </p:nvSpPr>
        <p:spPr>
          <a:xfrm>
            <a:off x="3124200" y="3352800"/>
            <a:ext cx="4953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群众推荐，领导批准和学校复审结合；</a:t>
            </a: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2" name="矩形 5"/>
          <p:cNvSpPr/>
          <p:nvPr/>
        </p:nvSpPr>
        <p:spPr>
          <a:xfrm>
            <a:off x="127000" y="535305"/>
            <a:ext cx="88906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文革后期的高等教育政策发生了什么变化？对其如何评价？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  <p:bldP spid="184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19460" descr="0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3000"/>
            <a:ext cx="1828800" cy="1905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sp>
        <p:nvSpPr>
          <p:cNvPr id="19464" name="文本框 19463"/>
          <p:cNvSpPr txBox="1"/>
          <p:nvPr/>
        </p:nvSpPr>
        <p:spPr>
          <a:xfrm>
            <a:off x="0" y="2057400"/>
            <a:ext cx="914400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  “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文化大革命”对中国教育事业造成了极其严重的破坏，使中国在一个时期内出现了</a:t>
            </a:r>
            <a:r>
              <a:rPr lang="zh-CN" altLang="en-US" sz="36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“文化断层”、“人才断层”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的局面，全国文盲和半文盲人数急剧增加，严重影响了全民族文化素质的提高和现代化事业的发展。</a:t>
            </a:r>
            <a:endParaRPr lang="zh-CN" altLang="en-US" sz="3600" b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5" name="文本框 19464"/>
          <p:cNvSpPr txBox="1"/>
          <p:nvPr/>
        </p:nvSpPr>
        <p:spPr>
          <a:xfrm>
            <a:off x="2286000" y="5181600"/>
            <a:ext cx="6096000" cy="122872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  “</a:t>
            </a:r>
            <a:r>
              <a:rPr lang="zh-CN" altLang="en-US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文革”十年，教育受严重破坏，濒临崩溃。</a:t>
            </a: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6" name="矩形 5"/>
          <p:cNvSpPr/>
          <p:nvPr/>
        </p:nvSpPr>
        <p:spPr>
          <a:xfrm>
            <a:off x="140335" y="179070"/>
            <a:ext cx="885444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“文化大革命”对中国的教育事业产生了哪些影响？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20483" descr="0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3000"/>
            <a:ext cx="1828800" cy="1905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sp>
        <p:nvSpPr>
          <p:cNvPr id="20485" name="文本框 20484"/>
          <p:cNvSpPr txBox="1"/>
          <p:nvPr/>
        </p:nvSpPr>
        <p:spPr>
          <a:xfrm>
            <a:off x="0" y="44450"/>
            <a:ext cx="6553200" cy="7016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三、教育事业的蓬勃发展 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86" name="文本框 20485"/>
          <p:cNvSpPr txBox="1"/>
          <p:nvPr/>
        </p:nvSpPr>
        <p:spPr>
          <a:xfrm>
            <a:off x="396240" y="1163955"/>
            <a:ext cx="81534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1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、背景</a:t>
            </a:r>
            <a:r>
              <a:rPr lang="zh-CN" altLang="en-US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：  </a:t>
            </a:r>
            <a:endParaRPr lang="zh-CN" altLang="en-US" sz="36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473710" y="2452370"/>
            <a:ext cx="807593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（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1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）平反冤假错案；</a:t>
            </a:r>
            <a:endParaRPr lang="zh-CN" altLang="en-US" sz="3600" b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  <a:p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（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2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）恢复高考制度（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1977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年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）；</a:t>
            </a:r>
            <a:endParaRPr lang="zh-CN" altLang="en-US" sz="3600" b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0241" descr="717bdl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9347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0243"/>
          <p:cNvSpPr/>
          <p:nvPr/>
        </p:nvSpPr>
        <p:spPr>
          <a:xfrm>
            <a:off x="381000" y="609600"/>
            <a:ext cx="51435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44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国运兴衰，系于教育</a:t>
            </a:r>
            <a:endParaRPr lang="zh-CN" altLang="en-US" sz="44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" y="1974850"/>
            <a:ext cx="9253220" cy="1076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0000FF"/>
                </a:solidFill>
                <a:sym typeface="+mn-ea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）国际竞争的实质综合国力的竞争，表现为经济实力和科技实力的竞争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7145" y="3051175"/>
            <a:ext cx="9345930" cy="10763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）教育是科技发展的前提，科技是经济发展的必要条件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90" y="4127500"/>
            <a:ext cx="9319895" cy="1076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）国家发展离不开科技进步，科技发展离不开教育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7145" y="5203825"/>
            <a:ext cx="9345930" cy="1076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）教育在现代化建设中具有先导性、全局性的作用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图片 57345" descr="5569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文本框 57346"/>
          <p:cNvSpPr txBox="1"/>
          <p:nvPr/>
        </p:nvSpPr>
        <p:spPr>
          <a:xfrm>
            <a:off x="152400" y="5667375"/>
            <a:ext cx="8713788" cy="1190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1977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年冬天，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570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万考生走进高考考场，参加高考制度恢复后的第一次考试。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58369"/>
          <p:cNvSpPr txBox="1"/>
          <p:nvPr/>
        </p:nvSpPr>
        <p:spPr>
          <a:xfrm>
            <a:off x="392113" y="990600"/>
            <a:ext cx="2551112" cy="2528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2" name="矩形 58371"/>
          <p:cNvSpPr/>
          <p:nvPr/>
        </p:nvSpPr>
        <p:spPr>
          <a:xfrm>
            <a:off x="457200" y="457200"/>
            <a:ext cx="68643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zh-CN" sz="40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77</a:t>
            </a:r>
            <a:r>
              <a:rPr lang="zh-CN" altLang="en-US" sz="40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级学生说的最多的一句话：</a:t>
            </a:r>
            <a:endParaRPr lang="zh-CN" altLang="en-US" sz="40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8373" name="矩形 58372"/>
          <p:cNvSpPr/>
          <p:nvPr/>
        </p:nvSpPr>
        <p:spPr>
          <a:xfrm>
            <a:off x="1981200" y="1349375"/>
            <a:ext cx="630936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zh-CN" altLang="en-US" sz="40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高考改变了我一生的命运。</a:t>
            </a:r>
            <a:endParaRPr lang="zh-CN" altLang="en-US" sz="4000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8374" name="矩形 58373"/>
          <p:cNvSpPr/>
          <p:nvPr/>
        </p:nvSpPr>
        <p:spPr>
          <a:xfrm>
            <a:off x="381000" y="2362200"/>
            <a:ext cx="5486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>
              <a:spcBef>
                <a:spcPct val="50000"/>
              </a:spcBef>
            </a:pPr>
            <a:r>
              <a:rPr lang="zh-CN" altLang="en-US" sz="40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校园中最流行的口号是：</a:t>
            </a:r>
            <a:endParaRPr lang="zh-CN" altLang="en-US" sz="40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8375" name="矩形 58374"/>
          <p:cNvSpPr/>
          <p:nvPr/>
        </p:nvSpPr>
        <p:spPr>
          <a:xfrm>
            <a:off x="457200" y="4114800"/>
            <a:ext cx="42608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zh-CN" altLang="en-US" sz="4000" b="1" strike="noStrike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全国流行的口号：</a:t>
            </a:r>
            <a:endParaRPr lang="zh-CN" altLang="en-US" sz="4000" b="1" strike="noStrike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8376" name="矩形 58375"/>
          <p:cNvSpPr/>
          <p:nvPr/>
        </p:nvSpPr>
        <p:spPr>
          <a:xfrm>
            <a:off x="533400" y="5029200"/>
            <a:ext cx="777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/>
            <a:r>
              <a:rPr lang="en-US" altLang="zh-CN" sz="36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“</a:t>
            </a:r>
            <a:r>
              <a:rPr lang="zh-CN" altLang="en-US" sz="36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团结起来，振兴中华”（北大学子）</a:t>
            </a:r>
            <a:endParaRPr lang="zh-CN" altLang="en-US" sz="3600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8377" name="矩形 58376"/>
          <p:cNvSpPr/>
          <p:nvPr/>
        </p:nvSpPr>
        <p:spPr>
          <a:xfrm>
            <a:off x="533400" y="5741988"/>
            <a:ext cx="84407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en-US" altLang="zh-CN" sz="36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“</a:t>
            </a:r>
            <a:r>
              <a:rPr lang="zh-CN" altLang="en-US" sz="36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从我做起，从现在做起。”（清华学子）</a:t>
            </a:r>
            <a:endParaRPr lang="zh-CN" altLang="en-US" sz="3600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8378" name="矩形 58377"/>
          <p:cNvSpPr/>
          <p:nvPr/>
        </p:nvSpPr>
        <p:spPr>
          <a:xfrm>
            <a:off x="2133600" y="3276600"/>
            <a:ext cx="52800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fontAlgn="base"/>
            <a:r>
              <a:rPr lang="zh-CN" altLang="en-US" sz="40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把失去的光阴夺回来！</a:t>
            </a:r>
            <a:endParaRPr lang="zh-CN" altLang="en-US" sz="4000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（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）平反冤假错案；</a:t>
            </a:r>
            <a:endParaRPr lang="zh-CN" altLang="en-US" b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（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2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）恢复高考制度（</a:t>
            </a:r>
            <a:r>
              <a:rPr lang="en-US" altLang="zh-CN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1977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年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）；</a:t>
            </a:r>
            <a:endParaRPr lang="zh-CN" altLang="en-US" b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仿宋_GB2312" pitchFamily="49" charset="-122"/>
                <a:sym typeface="+mn-ea"/>
              </a:rPr>
              <a:t>（</a:t>
            </a:r>
            <a:r>
              <a:rPr lang="en-US" altLang="zh-CN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仿宋_GB2312" pitchFamily="49" charset="-122"/>
                <a:sym typeface="+mn-ea"/>
              </a:rPr>
              <a:t>3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仿宋_GB2312" pitchFamily="49" charset="-122"/>
                <a:sym typeface="+mn-ea"/>
              </a:rPr>
              <a:t>）国家还建立起中小学教师参评高级职称等制度，尊师重教逐渐形成风气。</a:t>
            </a:r>
            <a:r>
              <a:rPr lang="zh-CN" altLang="en-US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21507" descr="0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3000"/>
            <a:ext cx="1828800" cy="1905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sp>
        <p:nvSpPr>
          <p:cNvPr id="21510" name="文本框 21509"/>
          <p:cNvSpPr txBox="1"/>
          <p:nvPr/>
        </p:nvSpPr>
        <p:spPr>
          <a:xfrm>
            <a:off x="609600" y="1295400"/>
            <a:ext cx="2590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2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、措施：</a:t>
            </a:r>
            <a:endParaRPr lang="zh-CN" altLang="en-US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1511" name="文本框 21510"/>
          <p:cNvSpPr txBox="1"/>
          <p:nvPr/>
        </p:nvSpPr>
        <p:spPr>
          <a:xfrm>
            <a:off x="0" y="2209800"/>
            <a:ext cx="91440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  1</a:t>
            </a:r>
            <a:r>
              <a:rPr lang="zh-CN" altLang="en-US" sz="40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）坚持“三个面向”，深化教育改革；</a:t>
            </a:r>
            <a:endParaRPr lang="zh-CN" altLang="en-US" sz="4000" b="1" noProof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  </a:t>
            </a:r>
            <a:r>
              <a:rPr lang="en-US" altLang="zh-CN" sz="40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</a:t>
            </a:r>
            <a:r>
              <a:rPr lang="zh-CN" altLang="en-US" sz="40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）“科教兴国”战略的提出；</a:t>
            </a:r>
            <a:endParaRPr lang="zh-CN" altLang="en-US" sz="4000" b="1" noProof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  </a:t>
            </a:r>
            <a:r>
              <a:rPr lang="en-US" altLang="zh-CN" sz="40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3</a:t>
            </a:r>
            <a:r>
              <a:rPr lang="zh-CN" altLang="en-US" sz="40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）教育立法；   </a:t>
            </a:r>
            <a:endParaRPr lang="zh-CN" altLang="en-US" sz="4000" b="1" noProof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1513" name="对象 2151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4914900" imgH="3400425" progId="MSPhotoEd.3">
                  <p:embed/>
                </p:oleObj>
              </mc:Choice>
              <mc:Fallback>
                <p:oleObj name="" r:id="rId2" imgW="4914900" imgH="3400425" progId="MSPhotoEd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1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1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1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1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2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1511">
                                            <p:txEl>
                                              <p:charRg st="21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1511">
                                            <p:txEl>
                                              <p:charRg st="21" end="3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21" end="3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1511">
                                            <p:txEl>
                                              <p:charRg st="2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2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1511">
                                            <p:txEl>
                                              <p:charRg st="2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2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3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1511">
                                            <p:txEl>
                                              <p:charRg st="38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1511">
                                            <p:txEl>
                                              <p:charRg st="38" end="5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38" end="5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511">
                                            <p:txEl>
                                              <p:charRg st="3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3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511">
                                            <p:txEl>
                                              <p:charRg st="3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charRg st="3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81925" name="文本框 81924"/>
          <p:cNvSpPr txBox="1"/>
          <p:nvPr/>
        </p:nvSpPr>
        <p:spPr>
          <a:xfrm>
            <a:off x="304800" y="304800"/>
            <a:ext cx="2971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u="sng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“</a:t>
            </a:r>
            <a:r>
              <a:rPr lang="zh-CN" altLang="en-US" sz="4000" b="1" u="sng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科教兴国”</a:t>
            </a:r>
            <a:endParaRPr lang="zh-CN" altLang="en-US" sz="4000" b="1" u="sng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1926" name="文本框 81925"/>
          <p:cNvSpPr txBox="1"/>
          <p:nvPr/>
        </p:nvSpPr>
        <p:spPr>
          <a:xfrm>
            <a:off x="609600" y="1219200"/>
            <a:ext cx="74676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提出：</a:t>
            </a:r>
            <a:endParaRPr lang="zh-CN" altLang="en-US" sz="36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  <a:cs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1995</a:t>
            </a:r>
            <a:r>
              <a:rPr lang="zh-CN" altLang="en-US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年，</a:t>
            </a:r>
            <a:r>
              <a:rPr lang="en-US" altLang="zh-CN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《</a:t>
            </a:r>
            <a:r>
              <a:rPr lang="zh-CN" altLang="en-US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关于加强科学技术进步的决定</a:t>
            </a:r>
            <a:r>
              <a:rPr lang="en-US" altLang="zh-CN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》</a:t>
            </a:r>
            <a:r>
              <a:rPr lang="zh-CN" altLang="en-US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。</a:t>
            </a:r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</a:t>
            </a:r>
            <a:endParaRPr lang="zh-CN" altLang="en-US" sz="36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7904" name="表格 77903"/>
          <p:cNvGraphicFramePr/>
          <p:nvPr/>
        </p:nvGraphicFramePr>
        <p:xfrm>
          <a:off x="304800" y="1524000"/>
          <a:ext cx="8229600" cy="46640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78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教育法律法规</a:t>
                      </a:r>
                      <a:endParaRPr lang="zh-CN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开始正式实施的时间</a:t>
                      </a:r>
                      <a:endParaRPr lang="zh-CN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《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学位条例</a:t>
                      </a: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》</a:t>
                      </a:r>
                      <a:endParaRPr lang="en-US" altLang="zh-CN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1981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年</a:t>
                      </a:r>
                      <a:endParaRPr lang="zh-CN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《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义务教育法</a:t>
                      </a: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》</a:t>
                      </a:r>
                      <a:endParaRPr lang="en-US" altLang="zh-CN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1986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年</a:t>
                      </a:r>
                      <a:endParaRPr lang="zh-CN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《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教师法</a:t>
                      </a: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》</a:t>
                      </a:r>
                      <a:endParaRPr lang="en-US" altLang="zh-CN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1994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年</a:t>
                      </a:r>
                      <a:endParaRPr lang="zh-CN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《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教育法</a:t>
                      </a: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》</a:t>
                      </a:r>
                      <a:endParaRPr lang="en-US" altLang="zh-CN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1995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年</a:t>
                      </a:r>
                      <a:endParaRPr lang="zh-CN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《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职业教育法</a:t>
                      </a: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》</a:t>
                      </a:r>
                      <a:endParaRPr lang="en-US" altLang="zh-CN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1996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年</a:t>
                      </a:r>
                      <a:endParaRPr lang="zh-CN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《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高等教育法</a:t>
                      </a: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》</a:t>
                      </a:r>
                      <a:endParaRPr lang="en-US" altLang="zh-CN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1999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年</a:t>
                      </a:r>
                      <a:endParaRPr lang="zh-CN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《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民办教育促进法</a:t>
                      </a: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》</a:t>
                      </a:r>
                      <a:endParaRPr lang="en-US" altLang="zh-CN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2003</a:t>
                      </a:r>
                      <a:r>
                        <a:rPr lang="zh-CN" altLang="en-US" sz="3200" b="1" dirty="0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ea typeface="黑体" panose="02010609060101010101" pitchFamily="2" charset="-122"/>
                        </a:rPr>
                        <a:t>年</a:t>
                      </a:r>
                      <a:endParaRPr lang="zh-CN" altLang="en-US" sz="3200" b="1" dirty="0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55" name="文本框 77854"/>
          <p:cNvSpPr txBox="1"/>
          <p:nvPr/>
        </p:nvSpPr>
        <p:spPr>
          <a:xfrm>
            <a:off x="0" y="304800"/>
            <a:ext cx="88471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教育法律法规体系的基本框架初步建立</a:t>
            </a:r>
            <a:endParaRPr lang="zh-CN" altLang="en-US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09" name="图片 78849" descr="0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3000"/>
            <a:ext cx="1828800" cy="1905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sp>
        <p:nvSpPr>
          <p:cNvPr id="78852" name="文本框 78851"/>
          <p:cNvSpPr txBox="1"/>
          <p:nvPr/>
        </p:nvSpPr>
        <p:spPr>
          <a:xfrm>
            <a:off x="533400" y="1371600"/>
            <a:ext cx="74676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3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、新时期的教育成就：</a:t>
            </a:r>
            <a:endParaRPr lang="zh-CN" altLang="en-US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            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各类教育跨上新台阶。</a:t>
            </a:r>
            <a:r>
              <a:rPr lang="zh-CN" altLang="en-US" noProof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noProof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3" name="文本框 78852"/>
          <p:cNvSpPr txBox="1"/>
          <p:nvPr/>
        </p:nvSpPr>
        <p:spPr>
          <a:xfrm>
            <a:off x="762000" y="3276600"/>
            <a:ext cx="7772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两基、职教和普教、成教、高教。</a:t>
            </a:r>
            <a:endParaRPr lang="zh-CN" altLang="en-US" sz="40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88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62465" descr="九年义务教育数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 spokes="3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7" name="组合 72706"/>
          <p:cNvGrpSpPr/>
          <p:nvPr/>
        </p:nvGrpSpPr>
        <p:grpSpPr>
          <a:xfrm>
            <a:off x="838200" y="1752600"/>
            <a:ext cx="7772400" cy="4191000"/>
            <a:chOff x="432" y="1104"/>
            <a:chExt cx="4704" cy="2448"/>
          </a:xfrm>
        </p:grpSpPr>
        <p:sp>
          <p:nvSpPr>
            <p:cNvPr id="14338" name="任意多边形 72707"/>
            <p:cNvSpPr/>
            <p:nvPr/>
          </p:nvSpPr>
          <p:spPr>
            <a:xfrm>
              <a:off x="4745" y="1104"/>
              <a:ext cx="387" cy="618"/>
            </a:xfrm>
            <a:custGeom>
              <a:avLst/>
              <a:gdLst/>
              <a:ahLst/>
              <a:cxnLst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39" name="任意多边形 72708"/>
            <p:cNvSpPr/>
            <p:nvPr/>
          </p:nvSpPr>
          <p:spPr>
            <a:xfrm>
              <a:off x="4356" y="1718"/>
              <a:ext cx="386" cy="614"/>
            </a:xfrm>
            <a:custGeom>
              <a:avLst/>
              <a:gdLst/>
              <a:ahLst/>
              <a:cxnLst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0" name="任意多边形 72709"/>
            <p:cNvSpPr/>
            <p:nvPr/>
          </p:nvSpPr>
          <p:spPr>
            <a:xfrm>
              <a:off x="3966" y="2325"/>
              <a:ext cx="385" cy="618"/>
            </a:xfrm>
            <a:custGeom>
              <a:avLst/>
              <a:gdLst/>
              <a:ahLst/>
              <a:cxnLst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1" name="任意多边形 72710"/>
            <p:cNvSpPr/>
            <p:nvPr/>
          </p:nvSpPr>
          <p:spPr>
            <a:xfrm>
              <a:off x="3579" y="2934"/>
              <a:ext cx="387" cy="618"/>
            </a:xfrm>
            <a:custGeom>
              <a:avLst/>
              <a:gdLst/>
              <a:ahLst/>
              <a:cxnLst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4342" name="组合 72711"/>
            <p:cNvGrpSpPr/>
            <p:nvPr/>
          </p:nvGrpSpPr>
          <p:grpSpPr>
            <a:xfrm>
              <a:off x="432" y="1104"/>
              <a:ext cx="4704" cy="2446"/>
              <a:chOff x="432" y="1104"/>
              <a:chExt cx="4704" cy="2446"/>
            </a:xfrm>
          </p:grpSpPr>
          <p:sp>
            <p:nvSpPr>
              <p:cNvPr id="14343" name="任意多边形 72712"/>
              <p:cNvSpPr/>
              <p:nvPr/>
            </p:nvSpPr>
            <p:spPr>
              <a:xfrm>
                <a:off x="2893" y="1104"/>
                <a:ext cx="2243" cy="395"/>
              </a:xfrm>
              <a:custGeom>
                <a:avLst/>
                <a:gdLst/>
                <a:ahLst/>
                <a:cxnLst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solidFill>
                <a:srgbClr val="00CC99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44" name="任意多边形 72713"/>
              <p:cNvSpPr/>
              <p:nvPr/>
            </p:nvSpPr>
            <p:spPr>
              <a:xfrm>
                <a:off x="2336" y="1718"/>
                <a:ext cx="2411" cy="394"/>
              </a:xfrm>
              <a:custGeom>
                <a:avLst/>
                <a:gdLst/>
                <a:ahLst/>
                <a:cxnLst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rgbClr val="A77BFF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45" name="任意多边形 72714"/>
              <p:cNvSpPr/>
              <p:nvPr/>
            </p:nvSpPr>
            <p:spPr>
              <a:xfrm>
                <a:off x="1228" y="2937"/>
                <a:ext cx="2738" cy="395"/>
              </a:xfrm>
              <a:custGeom>
                <a:avLst/>
                <a:gdLst/>
                <a:ahLst/>
                <a:cxnLst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rgbClr val="F2E160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4346" name="直接连接符 72715"/>
              <p:cNvSpPr/>
              <p:nvPr/>
            </p:nvSpPr>
            <p:spPr>
              <a:xfrm flipH="1">
                <a:off x="432" y="3548"/>
                <a:ext cx="79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47" name="直接连接符 72716"/>
              <p:cNvSpPr/>
              <p:nvPr/>
            </p:nvSpPr>
            <p:spPr>
              <a:xfrm flipH="1">
                <a:off x="432" y="2934"/>
                <a:ext cx="135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48" name="直接连接符 72717"/>
              <p:cNvSpPr/>
              <p:nvPr/>
            </p:nvSpPr>
            <p:spPr>
              <a:xfrm flipH="1">
                <a:off x="432" y="2328"/>
                <a:ext cx="1909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49" name="直接连接符 72718"/>
              <p:cNvSpPr/>
              <p:nvPr/>
            </p:nvSpPr>
            <p:spPr>
              <a:xfrm flipH="1">
                <a:off x="432" y="1723"/>
                <a:ext cx="246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50" name="直接连接符 72719"/>
              <p:cNvSpPr/>
              <p:nvPr/>
            </p:nvSpPr>
            <p:spPr>
              <a:xfrm flipH="1">
                <a:off x="432" y="1108"/>
                <a:ext cx="302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51" name="任意多边形 72720"/>
              <p:cNvSpPr/>
              <p:nvPr/>
            </p:nvSpPr>
            <p:spPr>
              <a:xfrm>
                <a:off x="1625" y="1223"/>
                <a:ext cx="1233" cy="1989"/>
              </a:xfrm>
              <a:custGeom>
                <a:avLst/>
                <a:gdLst/>
                <a:ahLst/>
                <a:cxnLst/>
                <a:pathLst>
                  <a:path w="1824" h="2648">
                    <a:moveTo>
                      <a:pt x="0" y="2648"/>
                    </a:moveTo>
                    <a:lnTo>
                      <a:pt x="12" y="2464"/>
                    </a:lnTo>
                    <a:lnTo>
                      <a:pt x="32" y="2288"/>
                    </a:lnTo>
                    <a:lnTo>
                      <a:pt x="56" y="2120"/>
                    </a:lnTo>
                    <a:lnTo>
                      <a:pt x="88" y="1960"/>
                    </a:lnTo>
                    <a:lnTo>
                      <a:pt x="124" y="1808"/>
                    </a:lnTo>
                    <a:lnTo>
                      <a:pt x="166" y="1662"/>
                    </a:lnTo>
                    <a:lnTo>
                      <a:pt x="212" y="1524"/>
                    </a:lnTo>
                    <a:lnTo>
                      <a:pt x="262" y="1394"/>
                    </a:lnTo>
                    <a:lnTo>
                      <a:pt x="316" y="1270"/>
                    </a:lnTo>
                    <a:lnTo>
                      <a:pt x="372" y="1154"/>
                    </a:lnTo>
                    <a:lnTo>
                      <a:pt x="430" y="1044"/>
                    </a:lnTo>
                    <a:lnTo>
                      <a:pt x="490" y="942"/>
                    </a:lnTo>
                    <a:lnTo>
                      <a:pt x="550" y="846"/>
                    </a:lnTo>
                    <a:lnTo>
                      <a:pt x="612" y="758"/>
                    </a:lnTo>
                    <a:lnTo>
                      <a:pt x="672" y="674"/>
                    </a:lnTo>
                    <a:lnTo>
                      <a:pt x="734" y="598"/>
                    </a:lnTo>
                    <a:lnTo>
                      <a:pt x="792" y="528"/>
                    </a:lnTo>
                    <a:lnTo>
                      <a:pt x="850" y="464"/>
                    </a:lnTo>
                    <a:lnTo>
                      <a:pt x="906" y="408"/>
                    </a:lnTo>
                    <a:lnTo>
                      <a:pt x="960" y="356"/>
                    </a:lnTo>
                    <a:lnTo>
                      <a:pt x="1010" y="310"/>
                    </a:lnTo>
                    <a:lnTo>
                      <a:pt x="1056" y="270"/>
                    </a:lnTo>
                    <a:lnTo>
                      <a:pt x="1096" y="236"/>
                    </a:lnTo>
                    <a:lnTo>
                      <a:pt x="1134" y="208"/>
                    </a:lnTo>
                    <a:lnTo>
                      <a:pt x="1164" y="184"/>
                    </a:lnTo>
                    <a:lnTo>
                      <a:pt x="1190" y="166"/>
                    </a:lnTo>
                    <a:lnTo>
                      <a:pt x="1208" y="154"/>
                    </a:lnTo>
                    <a:lnTo>
                      <a:pt x="1220" y="146"/>
                    </a:lnTo>
                    <a:lnTo>
                      <a:pt x="1224" y="144"/>
                    </a:lnTo>
                    <a:lnTo>
                      <a:pt x="848" y="0"/>
                    </a:lnTo>
                    <a:lnTo>
                      <a:pt x="1728" y="56"/>
                    </a:lnTo>
                    <a:lnTo>
                      <a:pt x="1824" y="480"/>
                    </a:lnTo>
                    <a:lnTo>
                      <a:pt x="1568" y="328"/>
                    </a:lnTo>
                    <a:lnTo>
                      <a:pt x="1564" y="328"/>
                    </a:lnTo>
                    <a:lnTo>
                      <a:pt x="1554" y="332"/>
                    </a:lnTo>
                    <a:lnTo>
                      <a:pt x="1538" y="338"/>
                    </a:lnTo>
                    <a:lnTo>
                      <a:pt x="1514" y="346"/>
                    </a:lnTo>
                    <a:lnTo>
                      <a:pt x="1486" y="356"/>
                    </a:lnTo>
                    <a:lnTo>
                      <a:pt x="1452" y="370"/>
                    </a:lnTo>
                    <a:lnTo>
                      <a:pt x="1412" y="388"/>
                    </a:lnTo>
                    <a:lnTo>
                      <a:pt x="1370" y="410"/>
                    </a:lnTo>
                    <a:lnTo>
                      <a:pt x="1322" y="436"/>
                    </a:lnTo>
                    <a:lnTo>
                      <a:pt x="1270" y="466"/>
                    </a:lnTo>
                    <a:lnTo>
                      <a:pt x="1216" y="500"/>
                    </a:lnTo>
                    <a:lnTo>
                      <a:pt x="1158" y="540"/>
                    </a:lnTo>
                    <a:lnTo>
                      <a:pt x="1098" y="584"/>
                    </a:lnTo>
                    <a:lnTo>
                      <a:pt x="1034" y="636"/>
                    </a:lnTo>
                    <a:lnTo>
                      <a:pt x="970" y="692"/>
                    </a:lnTo>
                    <a:lnTo>
                      <a:pt x="904" y="756"/>
                    </a:lnTo>
                    <a:lnTo>
                      <a:pt x="836" y="824"/>
                    </a:lnTo>
                    <a:lnTo>
                      <a:pt x="770" y="900"/>
                    </a:lnTo>
                    <a:lnTo>
                      <a:pt x="700" y="984"/>
                    </a:lnTo>
                    <a:lnTo>
                      <a:pt x="632" y="1076"/>
                    </a:lnTo>
                    <a:lnTo>
                      <a:pt x="566" y="1174"/>
                    </a:lnTo>
                    <a:lnTo>
                      <a:pt x="498" y="1280"/>
                    </a:lnTo>
                    <a:lnTo>
                      <a:pt x="434" y="1394"/>
                    </a:lnTo>
                    <a:lnTo>
                      <a:pt x="370" y="1518"/>
                    </a:lnTo>
                    <a:lnTo>
                      <a:pt x="308" y="1650"/>
                    </a:lnTo>
                    <a:lnTo>
                      <a:pt x="248" y="1792"/>
                    </a:lnTo>
                    <a:lnTo>
                      <a:pt x="192" y="1944"/>
                    </a:lnTo>
                    <a:lnTo>
                      <a:pt x="138" y="2104"/>
                    </a:lnTo>
                    <a:lnTo>
                      <a:pt x="88" y="2274"/>
                    </a:lnTo>
                    <a:lnTo>
                      <a:pt x="42" y="2456"/>
                    </a:lnTo>
                    <a:lnTo>
                      <a:pt x="0" y="2648"/>
                    </a:lnTo>
                    <a:close/>
                  </a:path>
                </a:pathLst>
              </a:custGeom>
              <a:solidFill>
                <a:srgbClr val="FF0000">
                  <a:alpha val="95000"/>
                </a:srgbClr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22" name="矩形 72721"/>
              <p:cNvSpPr/>
              <p:nvPr/>
            </p:nvSpPr>
            <p:spPr>
              <a:xfrm>
                <a:off x="2897" y="1499"/>
                <a:ext cx="1857" cy="222"/>
              </a:xfrm>
              <a:prstGeom prst="rect">
                <a:avLst/>
              </a:prstGeom>
              <a:gradFill rotWithShape="1">
                <a:gsLst>
                  <a:gs pos="0">
                    <a:srgbClr val="00906A">
                      <a:gamma/>
                      <a:shade val="72549"/>
                      <a:invGamma/>
                    </a:srgbClr>
                  </a:gs>
                  <a:gs pos="50000">
                    <a:srgbClr val="00906A"/>
                  </a:gs>
                  <a:gs pos="100000">
                    <a:srgbClr val="00906A">
                      <a:gamma/>
                      <a:shade val="72549"/>
                      <a:invGamma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algn="ctr" eaLnBrk="0" fontAlgn="base" hangingPunct="0"/>
                <a:r>
                  <a:rPr lang="en-US" altLang="zh-CN" sz="3200" b="1" strike="noStrike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6.72</a:t>
                </a:r>
                <a:r>
                  <a:rPr lang="zh-CN" altLang="en-US" sz="3200" b="1" strike="noStrike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％</a:t>
                </a:r>
                <a:endParaRPr lang="zh-CN" altLang="en-US" sz="32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72723" name="矩形 72722"/>
              <p:cNvSpPr/>
              <p:nvPr/>
            </p:nvSpPr>
            <p:spPr>
              <a:xfrm>
                <a:off x="2337" y="2112"/>
                <a:ext cx="2023" cy="218"/>
              </a:xfrm>
              <a:prstGeom prst="rect">
                <a:avLst/>
              </a:prstGeom>
              <a:gradFill rotWithShape="1">
                <a:gsLst>
                  <a:gs pos="0">
                    <a:srgbClr val="8041FF">
                      <a:gamma/>
                      <a:shade val="72549"/>
                      <a:invGamma/>
                    </a:srgbClr>
                  </a:gs>
                  <a:gs pos="50000">
                    <a:srgbClr val="8041FF"/>
                  </a:gs>
                  <a:gs pos="100000">
                    <a:srgbClr val="8041FF">
                      <a:gamma/>
                      <a:shade val="72549"/>
                      <a:invGamma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algn="ctr" eaLnBrk="0" fontAlgn="base" hangingPunct="0"/>
                <a:r>
                  <a:rPr lang="en-US" altLang="zh-CN" sz="3200" b="1" strike="noStrike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12.21%</a:t>
                </a:r>
                <a:endParaRPr lang="en-US" altLang="zh-CN" sz="32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14354" name="任意多边形 72723"/>
              <p:cNvSpPr/>
              <p:nvPr/>
            </p:nvSpPr>
            <p:spPr>
              <a:xfrm>
                <a:off x="1783" y="2325"/>
                <a:ext cx="2572" cy="398"/>
              </a:xfrm>
              <a:custGeom>
                <a:avLst/>
                <a:gdLst/>
                <a:ahLst/>
                <a:cxnLst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solidFill>
                <a:srgbClr val="FF9966"/>
              </a:solidFill>
              <a:ln w="0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25" name="矩形 72724"/>
              <p:cNvSpPr/>
              <p:nvPr/>
            </p:nvSpPr>
            <p:spPr>
              <a:xfrm>
                <a:off x="1784" y="2723"/>
                <a:ext cx="2191" cy="217"/>
              </a:xfrm>
              <a:prstGeom prst="rect">
                <a:avLst/>
              </a:prstGeom>
              <a:gradFill rotWithShape="1">
                <a:gsLst>
                  <a:gs pos="0">
                    <a:srgbClr val="DC7150">
                      <a:gamma/>
                      <a:shade val="72549"/>
                      <a:invGamma/>
                    </a:srgbClr>
                  </a:gs>
                  <a:gs pos="50000">
                    <a:srgbClr val="DC7150"/>
                  </a:gs>
                  <a:gs pos="100000">
                    <a:srgbClr val="DC7150">
                      <a:gamma/>
                      <a:shade val="72549"/>
                      <a:invGamma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algn="ctr" eaLnBrk="0" fontAlgn="base" hangingPunct="0"/>
                <a:r>
                  <a:rPr lang="en-US" altLang="zh-CN" sz="3200" b="1" strike="noStrike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15.88</a:t>
                </a:r>
                <a:r>
                  <a:rPr lang="zh-CN" altLang="en-US" sz="3200" b="1" strike="noStrike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％</a:t>
                </a:r>
                <a:endParaRPr lang="zh-CN" altLang="en-US" sz="32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72726" name="矩形 72725"/>
              <p:cNvSpPr/>
              <p:nvPr/>
            </p:nvSpPr>
            <p:spPr>
              <a:xfrm>
                <a:off x="1227" y="3333"/>
                <a:ext cx="2357" cy="217"/>
              </a:xfrm>
              <a:prstGeom prst="rect">
                <a:avLst/>
              </a:prstGeom>
              <a:gradFill rotWithShape="1">
                <a:gsLst>
                  <a:gs pos="0">
                    <a:srgbClr val="D0A11C">
                      <a:gamma/>
                      <a:shade val="72549"/>
                      <a:invGamma/>
                    </a:srgbClr>
                  </a:gs>
                  <a:gs pos="50000">
                    <a:srgbClr val="D0A11C"/>
                  </a:gs>
                  <a:gs pos="100000">
                    <a:srgbClr val="D0A11C">
                      <a:gamma/>
                      <a:shade val="72549"/>
                      <a:invGamma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algn="ctr" eaLnBrk="0" fontAlgn="base" hangingPunct="0"/>
                <a:r>
                  <a:rPr lang="en-US" altLang="zh-CN" sz="3200" b="1" strike="noStrike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23.5%</a:t>
                </a:r>
                <a:endParaRPr lang="en-US" altLang="zh-CN" sz="32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72727" name="文本框 72726"/>
              <p:cNvSpPr txBox="1"/>
              <p:nvPr/>
            </p:nvSpPr>
            <p:spPr>
              <a:xfrm>
                <a:off x="546" y="1200"/>
                <a:ext cx="1058" cy="3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eaLnBrk="0" hangingPunct="0"/>
                <a:r>
                  <a:rPr lang="en-US" altLang="zh-CN" sz="3200" b="1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2001</a:t>
                </a:r>
                <a:r>
                  <a:rPr lang="zh-CN" altLang="en-US" sz="3200" b="1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年</a:t>
                </a:r>
                <a:endParaRPr lang="zh-CN" altLang="en-US" sz="3200" b="1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72728" name="文本框 72727"/>
              <p:cNvSpPr txBox="1"/>
              <p:nvPr/>
            </p:nvSpPr>
            <p:spPr>
              <a:xfrm>
                <a:off x="546" y="1803"/>
                <a:ext cx="1058" cy="3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eaLnBrk="0" hangingPunct="0"/>
                <a:r>
                  <a:rPr lang="en-US" altLang="zh-CN" sz="3200" b="1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1997</a:t>
                </a:r>
                <a:r>
                  <a:rPr lang="zh-CN" altLang="en-US" sz="3200" b="1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年</a:t>
                </a:r>
                <a:endParaRPr lang="zh-CN" altLang="en-US" sz="3200" b="1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72729" name="文本框 72728"/>
              <p:cNvSpPr txBox="1"/>
              <p:nvPr/>
            </p:nvSpPr>
            <p:spPr>
              <a:xfrm>
                <a:off x="546" y="2435"/>
                <a:ext cx="1058" cy="3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eaLnBrk="0" hangingPunct="0"/>
                <a:r>
                  <a:rPr lang="en-US" altLang="zh-CN" sz="3200" b="1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1990</a:t>
                </a:r>
                <a:r>
                  <a:rPr lang="zh-CN" altLang="en-US" sz="3200" b="1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年</a:t>
                </a:r>
                <a:endParaRPr lang="zh-CN" altLang="en-US" sz="3200" b="1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72730" name="文本框 72729"/>
              <p:cNvSpPr txBox="1"/>
              <p:nvPr/>
            </p:nvSpPr>
            <p:spPr>
              <a:xfrm>
                <a:off x="546" y="3023"/>
                <a:ext cx="1202" cy="3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eaLnBrk="0" hangingPunct="0"/>
                <a:r>
                  <a:rPr lang="en-US" altLang="zh-CN" sz="3200" b="1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80</a:t>
                </a:r>
                <a:r>
                  <a:rPr lang="zh-CN" altLang="en-US" sz="3200" b="1" noProof="1" dirty="0"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ea typeface="黑体" panose="02010609060101010101" pitchFamily="2" charset="-122"/>
                    <a:cs typeface="+mn-ea"/>
                  </a:rPr>
                  <a:t>年代初</a:t>
                </a:r>
                <a:endParaRPr lang="zh-CN" altLang="en-US" sz="3200" b="1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</a:endParaRPr>
              </a:p>
            </p:txBody>
          </p:sp>
        </p:grpSp>
      </p:grpSp>
      <p:sp>
        <p:nvSpPr>
          <p:cNvPr id="72731" name="文本框 72730"/>
          <p:cNvSpPr txBox="1"/>
          <p:nvPr/>
        </p:nvSpPr>
        <p:spPr>
          <a:xfrm>
            <a:off x="392113" y="6278563"/>
            <a:ext cx="87518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仿宋_GB2312" pitchFamily="49" charset="-122"/>
              </a:rPr>
              <a:t>（资料来源：中华人民共和国国家统计局网站）</a:t>
            </a:r>
            <a:endParaRPr lang="zh-CN" altLang="en-US" sz="3200" b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仿宋_GB2312" pitchFamily="49" charset="-122"/>
            </a:endParaRPr>
          </a:p>
        </p:txBody>
      </p:sp>
      <p:sp>
        <p:nvSpPr>
          <p:cNvPr id="72733" name="文本框 72732"/>
          <p:cNvSpPr txBox="1"/>
          <p:nvPr/>
        </p:nvSpPr>
        <p:spPr>
          <a:xfrm>
            <a:off x="0" y="533400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文盲、半文盲人数占总人口的比例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（％）</a:t>
            </a:r>
            <a:endParaRPr lang="zh-CN" altLang="en-US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5" name="文本占位符 43010" descr="xin_22100207185142176603"/>
          <p:cNvPicPr>
            <a:picLocks noGrp="1" noChangeAspect="1"/>
          </p:cNvPicPr>
          <p:nvPr>
            <p:ph idx="1"/>
          </p:nvPr>
        </p:nvPicPr>
        <p:blipFill>
          <a:blip r:embed="rId1"/>
          <a:srcRect t="5401"/>
          <a:stretch>
            <a:fillRect/>
          </a:stretch>
        </p:blipFill>
        <p:spPr>
          <a:xfrm>
            <a:off x="0" y="-614680"/>
            <a:ext cx="9144000" cy="6995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69" name="对象 11267"/>
          <p:cNvGraphicFramePr/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9563100" imgH="1600200" progId="Photoshop.Image.6">
                  <p:embed/>
                </p:oleObj>
              </mc:Choice>
              <mc:Fallback>
                <p:oleObj name="" r:id="rId1" imgW="9563100" imgH="16002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文本框 11268"/>
          <p:cNvSpPr txBox="1"/>
          <p:nvPr/>
        </p:nvSpPr>
        <p:spPr>
          <a:xfrm>
            <a:off x="3193415" y="215900"/>
            <a:ext cx="33528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本课结构</a:t>
            </a:r>
            <a:endParaRPr lang="zh-CN" altLang="en-US" sz="44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  <a:cs typeface="+mn-ea"/>
            </a:endParaRPr>
          </a:p>
        </p:txBody>
      </p:sp>
      <p:sp>
        <p:nvSpPr>
          <p:cNvPr id="11270" name="文本框 11269"/>
          <p:cNvSpPr txBox="1"/>
          <p:nvPr/>
        </p:nvSpPr>
        <p:spPr>
          <a:xfrm>
            <a:off x="-317" y="1249680"/>
            <a:ext cx="8518525" cy="4359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第一框：</a:t>
            </a: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社会主义教育的兴办；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第二框：</a:t>
            </a: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“文革”中的“教育革命”；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第三框：</a:t>
            </a: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教育事业的蓬勃发展；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4495800" y="2133600"/>
            <a:ext cx="3429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——</a:t>
            </a:r>
            <a:r>
              <a:rPr lang="zh-CN" altLang="en-US" sz="4000" b="1" u="sng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奠基篇；</a:t>
            </a:r>
            <a:endParaRPr lang="zh-CN" altLang="en-US" sz="4000" b="1" u="sng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4495800" y="3962400"/>
            <a:ext cx="3429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——</a:t>
            </a:r>
            <a:r>
              <a:rPr lang="zh-CN" altLang="en-US" sz="4000" b="1" u="sng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挫折篇；</a:t>
            </a:r>
            <a:endParaRPr lang="zh-CN" altLang="en-US" sz="4000" b="1" u="sng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3" name="文本框 11272"/>
          <p:cNvSpPr txBox="1"/>
          <p:nvPr/>
        </p:nvSpPr>
        <p:spPr>
          <a:xfrm>
            <a:off x="4648200" y="5638800"/>
            <a:ext cx="3429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——</a:t>
            </a:r>
            <a:r>
              <a:rPr lang="zh-CN" altLang="en-US" sz="4000" b="1" u="sng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发展篇；</a:t>
            </a:r>
            <a:endParaRPr lang="zh-CN" altLang="en-US" sz="4000" b="1" u="sng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8077200" y="304800"/>
            <a:ext cx="1013460" cy="655383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Garamond" pitchFamily="18" charset="0"/>
                <a:ea typeface="黑体" panose="02010609060101010101" pitchFamily="2" charset="-122"/>
                <a:cs typeface="+mn-ea"/>
              </a:rPr>
              <a:t>人民教育事业的发展</a:t>
            </a:r>
            <a:endParaRPr lang="zh-CN" altLang="en-US" sz="54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Garamond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/>
      <p:bldP spid="112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3" name="组合 6145"/>
          <p:cNvGrpSpPr/>
          <p:nvPr/>
        </p:nvGrpSpPr>
        <p:grpSpPr>
          <a:xfrm>
            <a:off x="1236663" y="663575"/>
            <a:ext cx="7489825" cy="4826000"/>
            <a:chOff x="884" y="890"/>
            <a:chExt cx="4128" cy="2722"/>
          </a:xfrm>
        </p:grpSpPr>
        <p:sp>
          <p:nvSpPr>
            <p:cNvPr id="8194" name="直接连接符 6146"/>
            <p:cNvSpPr/>
            <p:nvPr/>
          </p:nvSpPr>
          <p:spPr>
            <a:xfrm rot="10800000">
              <a:off x="884" y="890"/>
              <a:ext cx="0" cy="2722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8195" name="直接连接符 6147"/>
            <p:cNvSpPr/>
            <p:nvPr/>
          </p:nvSpPr>
          <p:spPr>
            <a:xfrm>
              <a:off x="884" y="3612"/>
              <a:ext cx="4128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8196" name="直接连接符 6148"/>
          <p:cNvSpPr/>
          <p:nvPr/>
        </p:nvSpPr>
        <p:spPr>
          <a:xfrm>
            <a:off x="3686175" y="5272088"/>
            <a:ext cx="0" cy="144462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直接连接符 6149"/>
          <p:cNvSpPr/>
          <p:nvPr/>
        </p:nvSpPr>
        <p:spPr>
          <a:xfrm>
            <a:off x="5557838" y="5272088"/>
            <a:ext cx="0" cy="144462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51" name="文本框 6150"/>
          <p:cNvSpPr txBox="1"/>
          <p:nvPr/>
        </p:nvSpPr>
        <p:spPr>
          <a:xfrm>
            <a:off x="2895600" y="5486400"/>
            <a:ext cx="171608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1966</a:t>
            </a: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年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52" name="文本框 6151"/>
          <p:cNvSpPr txBox="1"/>
          <p:nvPr/>
        </p:nvSpPr>
        <p:spPr>
          <a:xfrm>
            <a:off x="4876800" y="5562600"/>
            <a:ext cx="18240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1976</a:t>
            </a: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年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53" name="文本框 6152"/>
          <p:cNvSpPr txBox="1"/>
          <p:nvPr/>
        </p:nvSpPr>
        <p:spPr>
          <a:xfrm>
            <a:off x="457200" y="5486400"/>
            <a:ext cx="182403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1949</a:t>
            </a: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年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54" name="文本框 6153"/>
          <p:cNvSpPr txBox="1"/>
          <p:nvPr/>
        </p:nvSpPr>
        <p:spPr>
          <a:xfrm>
            <a:off x="228600" y="200025"/>
            <a:ext cx="12033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趋势</a:t>
            </a:r>
            <a:endParaRPr lang="zh-CN" altLang="en-US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55" name="文本框 6154"/>
          <p:cNvSpPr txBox="1"/>
          <p:nvPr/>
        </p:nvSpPr>
        <p:spPr>
          <a:xfrm>
            <a:off x="7773988" y="5600700"/>
            <a:ext cx="12033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年份</a:t>
            </a:r>
            <a:endParaRPr lang="zh-CN" altLang="en-US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58" name="文本框 6157"/>
          <p:cNvSpPr txBox="1"/>
          <p:nvPr/>
        </p:nvSpPr>
        <p:spPr>
          <a:xfrm>
            <a:off x="1793875" y="2398713"/>
            <a:ext cx="12033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奠基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59" name="文本框 6158"/>
          <p:cNvSpPr txBox="1"/>
          <p:nvPr/>
        </p:nvSpPr>
        <p:spPr>
          <a:xfrm>
            <a:off x="3686175" y="4272598"/>
            <a:ext cx="12033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挫折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6160" name="文本框 6159"/>
          <p:cNvSpPr txBox="1"/>
          <p:nvPr/>
        </p:nvSpPr>
        <p:spPr>
          <a:xfrm>
            <a:off x="5527675" y="1150938"/>
            <a:ext cx="22225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蓬勃发展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525010" y="301879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172210" y="1151255"/>
            <a:ext cx="7472680" cy="4019550"/>
            <a:chOff x="1346" y="1833"/>
            <a:chExt cx="11652" cy="6330"/>
          </a:xfrm>
        </p:grpSpPr>
        <p:sp>
          <p:nvSpPr>
            <p:cNvPr id="130060" name="Freeform 12"/>
            <p:cNvSpPr/>
            <p:nvPr/>
          </p:nvSpPr>
          <p:spPr>
            <a:xfrm>
              <a:off x="1346" y="4477"/>
              <a:ext cx="5557" cy="2485"/>
            </a:xfrm>
            <a:custGeom>
              <a:avLst/>
              <a:gdLst>
                <a:gd name="txL" fmla="*/ 0 w 2223"/>
                <a:gd name="txT" fmla="*/ 0 h 995"/>
                <a:gd name="txR" fmla="*/ 2223 w 2223"/>
                <a:gd name="txB" fmla="*/ 995 h 995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223" h="995">
                  <a:moveTo>
                    <a:pt x="0" y="995"/>
                  </a:moveTo>
                  <a:cubicBezTo>
                    <a:pt x="226" y="836"/>
                    <a:pt x="984" y="78"/>
                    <a:pt x="1354" y="39"/>
                  </a:cubicBezTo>
                  <a:cubicBezTo>
                    <a:pt x="1724" y="0"/>
                    <a:pt x="2042" y="612"/>
                    <a:pt x="2223" y="762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9" name="Freeform 13"/>
            <p:cNvSpPr/>
            <p:nvPr/>
          </p:nvSpPr>
          <p:spPr>
            <a:xfrm>
              <a:off x="6710" y="1833"/>
              <a:ext cx="6288" cy="6330"/>
            </a:xfrm>
            <a:custGeom>
              <a:avLst/>
              <a:gdLst>
                <a:gd name="txL" fmla="*/ 0 w 2515"/>
                <a:gd name="txT" fmla="*/ 0 h 2533"/>
                <a:gd name="txR" fmla="*/ 2515 w 2515"/>
                <a:gd name="txB" fmla="*/ 2533 h 2533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2515" h="2533">
                  <a:moveTo>
                    <a:pt x="2515" y="0"/>
                  </a:moveTo>
                  <a:cubicBezTo>
                    <a:pt x="2243" y="372"/>
                    <a:pt x="1304" y="1937"/>
                    <a:pt x="885" y="2235"/>
                  </a:cubicBezTo>
                  <a:cubicBezTo>
                    <a:pt x="466" y="2533"/>
                    <a:pt x="184" y="1880"/>
                    <a:pt x="0" y="1786"/>
                  </a:cubicBezTo>
                </a:path>
              </a:pathLst>
            </a:custGeom>
            <a:noFill/>
            <a:ln w="69850" cap="flat" cmpd="sng">
              <a:solidFill>
                <a:srgbClr val="FF0000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59" grpId="0"/>
      <p:bldP spid="61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2291" descr="0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3000"/>
            <a:ext cx="1828800" cy="1905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sp>
        <p:nvSpPr>
          <p:cNvPr id="12293" name="文本框 12292"/>
          <p:cNvSpPr txBox="1"/>
          <p:nvPr/>
        </p:nvSpPr>
        <p:spPr>
          <a:xfrm>
            <a:off x="228600" y="95250"/>
            <a:ext cx="6705600" cy="7016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一、社会主义教育的兴办； 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838200" y="2362200"/>
            <a:ext cx="69342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、新中国的教育方针；</a:t>
            </a:r>
            <a:endParaRPr lang="zh-CN" altLang="en-US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 </a:t>
            </a:r>
            <a:endParaRPr lang="zh-CN" altLang="en-US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    </a:t>
            </a:r>
            <a:endParaRPr lang="zh-CN" altLang="en-US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文本框 12294"/>
          <p:cNvSpPr txBox="1"/>
          <p:nvPr/>
        </p:nvSpPr>
        <p:spPr>
          <a:xfrm>
            <a:off x="228600" y="1371600"/>
            <a:ext cx="7543800" cy="70675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思考：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7" name="云形标注 12296"/>
          <p:cNvSpPr/>
          <p:nvPr/>
        </p:nvSpPr>
        <p:spPr>
          <a:xfrm>
            <a:off x="558800" y="3011170"/>
            <a:ext cx="8458200" cy="2514600"/>
          </a:xfrm>
          <a:prstGeom prst="cloudCallout">
            <a:avLst>
              <a:gd name="adj1" fmla="val -35565"/>
              <a:gd name="adj2" fmla="val 60796"/>
            </a:avLst>
          </a:prstGeom>
          <a:gradFill rotWithShape="1">
            <a:gsLst>
              <a:gs pos="0">
                <a:srgbClr val="000066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t"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思考：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根据这一方针，新中国是怎样改造旧教育的</a:t>
            </a:r>
            <a:r>
              <a:rPr lang="en-US" altLang="zh-CN" sz="40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?</a:t>
            </a: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楷体_GB2312" pitchFamily="49" charset="-122"/>
              </a:rPr>
              <a:t>影响又怎样？</a:t>
            </a:r>
            <a:endParaRPr lang="zh-CN" altLang="en-US" sz="4000" b="1" dirty="0">
              <a:solidFill>
                <a:srgbClr val="FFFF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 bldLvl="0" animBg="1"/>
      <p:bldP spid="1229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2" name="文本框 73731"/>
          <p:cNvSpPr txBox="1"/>
          <p:nvPr/>
        </p:nvSpPr>
        <p:spPr>
          <a:xfrm>
            <a:off x="390525" y="784225"/>
            <a:ext cx="8007350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zh-CN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    </a:t>
            </a: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刚解放时，我国学龄儿童入学率还不到</a:t>
            </a:r>
            <a:r>
              <a:rPr lang="en-US" altLang="zh-CN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20%</a:t>
            </a: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，成人的文盲则高达</a:t>
            </a:r>
            <a:r>
              <a:rPr lang="en-US" altLang="zh-CN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55%</a:t>
            </a: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。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    为此全国工农教育会议提出： 从</a:t>
            </a:r>
            <a:r>
              <a:rPr lang="en-US" altLang="zh-CN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1951</a:t>
            </a: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年开始进行全国规模的扫盲和识字运动。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6" name="文本框 69635"/>
          <p:cNvSpPr txBox="1"/>
          <p:nvPr/>
        </p:nvSpPr>
        <p:spPr>
          <a:xfrm>
            <a:off x="0" y="228600"/>
            <a:ext cx="9144000" cy="6315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1953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年</a:t>
            </a: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11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月中央扫除文盲工作委员会发布</a:t>
            </a: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《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关于扫盲标准、毕业考试等暂行办法的通知</a:t>
            </a: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》</a:t>
            </a:r>
            <a:endParaRPr lang="en-US" altLang="zh-CN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en-US" altLang="zh-CN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</a:t>
            </a:r>
            <a:endParaRPr lang="en-US" altLang="zh-CN" sz="36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en-US" altLang="zh-CN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</a:t>
            </a:r>
            <a:r>
              <a:rPr lang="en-US" altLang="zh-CN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“</a:t>
            </a:r>
            <a:r>
              <a:rPr lang="zh-CN" altLang="en-US" sz="36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扫除文盲的标准是：</a:t>
            </a:r>
            <a:endParaRPr lang="zh-CN" altLang="en-US" sz="36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   </a:t>
            </a:r>
            <a:endParaRPr lang="zh-CN" altLang="en-US" sz="36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   </a:t>
            </a:r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干部和工人</a:t>
            </a:r>
            <a:r>
              <a:rPr lang="zh-CN" altLang="en-US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识</a:t>
            </a:r>
            <a:r>
              <a:rPr lang="en-US" altLang="zh-CN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2000</a:t>
            </a:r>
            <a:r>
              <a:rPr lang="zh-CN" altLang="en-US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常用字，能阅读通俗书报，能写</a:t>
            </a:r>
            <a:r>
              <a:rPr lang="en-US" altLang="zh-CN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200—300</a:t>
            </a:r>
            <a:r>
              <a:rPr lang="zh-CN" altLang="en-US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字的  应用短文；</a:t>
            </a:r>
            <a:endParaRPr lang="zh-CN" altLang="en-US" sz="36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endParaRPr lang="zh-CN" altLang="en-US" sz="36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   </a:t>
            </a:r>
            <a:r>
              <a:rPr lang="zh-CN" altLang="en-US" sz="36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农民</a:t>
            </a:r>
            <a:r>
              <a:rPr lang="zh-CN" altLang="en-US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识</a:t>
            </a:r>
            <a:r>
              <a:rPr lang="en-US" altLang="zh-CN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1000</a:t>
            </a:r>
            <a:r>
              <a:rPr lang="zh-CN" altLang="en-US" sz="36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常用字，大体上能阅读通俗的书报，能写农村中常用的便条、收据等。</a:t>
            </a:r>
            <a:endParaRPr lang="zh-CN" altLang="en-US" sz="36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69637" name="图片 69636" descr="s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0" name="Group 2"/>
          <p:cNvGrpSpPr/>
          <p:nvPr/>
        </p:nvGrpSpPr>
        <p:grpSpPr>
          <a:xfrm>
            <a:off x="-304800" y="0"/>
            <a:ext cx="9841230" cy="7070090"/>
            <a:chOff x="0" y="0"/>
            <a:chExt cx="4656" cy="2976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4656" cy="29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0"/>
                    <a:invGamma/>
                    <a:alpha val="0"/>
                  </a:schemeClr>
                </a:gs>
              </a:gsLst>
              <a:lin ang="5400000" scaled="1"/>
            </a:gradFill>
            <a:ln w="25400" cmpd="sng">
              <a:solidFill>
                <a:schemeClr val="accent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Gulim" panose="020B0600000101010101" pitchFamily="34" charset="-127"/>
                  <a:cs typeface="+mn-cs"/>
                </a:rPr>
                <a:t>example</a:t>
              </a:r>
              <a:endPara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Gulim" panose="020B0600000101010101" pitchFamily="34" charset="-127"/>
                <a:cs typeface="+mn-cs"/>
              </a:endParaRPr>
            </a:p>
          </p:txBody>
        </p:sp>
        <p:pic>
          <p:nvPicPr>
            <p:cNvPr id="9222" name="Picture 4" descr="052416.jpg (27222 bytes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" y="192"/>
              <a:ext cx="4224" cy="260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文本框 70657"/>
          <p:cNvSpPr txBox="1"/>
          <p:nvPr/>
        </p:nvSpPr>
        <p:spPr>
          <a:xfrm>
            <a:off x="392113" y="6019800"/>
            <a:ext cx="87518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（资料来源：中华人民共和国国家统计局网站）</a:t>
            </a:r>
            <a:endParaRPr lang="zh-CN" altLang="en-US" sz="3200" b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13314" name="组合 70658"/>
          <p:cNvGrpSpPr/>
          <p:nvPr/>
        </p:nvGrpSpPr>
        <p:grpSpPr>
          <a:xfrm>
            <a:off x="1371600" y="1447800"/>
            <a:ext cx="6019800" cy="3511550"/>
            <a:chOff x="144" y="1336"/>
            <a:chExt cx="3085" cy="1924"/>
          </a:xfrm>
        </p:grpSpPr>
        <p:sp>
          <p:nvSpPr>
            <p:cNvPr id="13315" name="燕尾形 70659"/>
            <p:cNvSpPr/>
            <p:nvPr/>
          </p:nvSpPr>
          <p:spPr>
            <a:xfrm>
              <a:off x="1505" y="1839"/>
              <a:ext cx="318" cy="363"/>
            </a:xfrm>
            <a:prstGeom prst="chevron">
              <a:avLst>
                <a:gd name="adj" fmla="val 52504"/>
              </a:avLst>
            </a:prstGeom>
            <a:solidFill>
              <a:schemeClr val="accent1"/>
            </a:solidFill>
            <a:ln w="0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6" name="椭圆 70660"/>
            <p:cNvSpPr/>
            <p:nvPr/>
          </p:nvSpPr>
          <p:spPr>
            <a:xfrm>
              <a:off x="144" y="13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folHlink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7" name="椭圆 70661"/>
            <p:cNvSpPr/>
            <p:nvPr/>
          </p:nvSpPr>
          <p:spPr>
            <a:xfrm>
              <a:off x="144" y="13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8" name="椭圆 70662"/>
            <p:cNvSpPr/>
            <p:nvPr/>
          </p:nvSpPr>
          <p:spPr>
            <a:xfrm>
              <a:off x="233" y="142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536E00"/>
                </a:gs>
                <a:gs pos="50000">
                  <a:schemeClr val="folHlink"/>
                </a:gs>
                <a:gs pos="100000">
                  <a:srgbClr val="536E00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9" name="椭圆 70663"/>
            <p:cNvSpPr/>
            <p:nvPr/>
          </p:nvSpPr>
          <p:spPr>
            <a:xfrm>
              <a:off x="234" y="1427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618200"/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0" name="椭圆 70664"/>
            <p:cNvSpPr/>
            <p:nvPr/>
          </p:nvSpPr>
          <p:spPr>
            <a:xfrm>
              <a:off x="292" y="1484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3321" name="组合 70665"/>
            <p:cNvGrpSpPr/>
            <p:nvPr/>
          </p:nvGrpSpPr>
          <p:grpSpPr>
            <a:xfrm>
              <a:off x="309" y="1500"/>
              <a:ext cx="1031" cy="1031"/>
              <a:chOff x="4166" y="1706"/>
              <a:chExt cx="1252" cy="1252"/>
            </a:xfrm>
          </p:grpSpPr>
          <p:sp>
            <p:nvSpPr>
              <p:cNvPr id="13322" name="椭圆 70666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23" name="椭圆 70667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24" name="椭圆 70668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25" name="椭圆 70669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3326" name="椭圆 70670"/>
            <p:cNvSpPr/>
            <p:nvPr/>
          </p:nvSpPr>
          <p:spPr>
            <a:xfrm>
              <a:off x="1868" y="1340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accent1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7" name="椭圆 70671"/>
            <p:cNvSpPr/>
            <p:nvPr/>
          </p:nvSpPr>
          <p:spPr>
            <a:xfrm>
              <a:off x="1868" y="1340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rgbClr val="576869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8" name="椭圆 70672"/>
            <p:cNvSpPr/>
            <p:nvPr/>
          </p:nvSpPr>
          <p:spPr>
            <a:xfrm>
              <a:off x="1957" y="1429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65797B"/>
                </a:gs>
                <a:gs pos="50000">
                  <a:schemeClr val="accent1"/>
                </a:gs>
                <a:gs pos="100000">
                  <a:srgbClr val="65797B"/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9" name="椭圆 70673"/>
            <p:cNvSpPr/>
            <p:nvPr/>
          </p:nvSpPr>
          <p:spPr>
            <a:xfrm>
              <a:off x="1958" y="1431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778E90"/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30" name="椭圆 70674"/>
            <p:cNvSpPr/>
            <p:nvPr/>
          </p:nvSpPr>
          <p:spPr>
            <a:xfrm>
              <a:off x="2016" y="1488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3331" name="组合 70675"/>
            <p:cNvGrpSpPr/>
            <p:nvPr/>
          </p:nvGrpSpPr>
          <p:grpSpPr>
            <a:xfrm>
              <a:off x="2033" y="1500"/>
              <a:ext cx="1031" cy="1031"/>
              <a:chOff x="4166" y="1706"/>
              <a:chExt cx="1252" cy="1252"/>
            </a:xfrm>
          </p:grpSpPr>
          <p:sp>
            <p:nvSpPr>
              <p:cNvPr id="13332" name="椭圆 70676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3" name="椭圆 70677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4" name="椭圆 70678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5" name="椭圆 70679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0681" name="圆角矩形 70680"/>
            <p:cNvSpPr/>
            <p:nvPr/>
          </p:nvSpPr>
          <p:spPr>
            <a:xfrm>
              <a:off x="175" y="2935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0" fontAlgn="base" hangingPunct="0"/>
              <a:r>
                <a:rPr lang="en-US" altLang="zh-CN" sz="32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  <a:cs typeface="+mn-ea"/>
                </a:rPr>
                <a:t>1949</a:t>
              </a:r>
              <a:r>
                <a:rPr lang="zh-CN" altLang="en-US" sz="32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  <a:cs typeface="+mn-ea"/>
                </a:rPr>
                <a:t>年</a:t>
              </a:r>
              <a:endParaRPr lang="zh-CN" altLang="en-US" sz="32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70682" name="圆角矩形 70681"/>
            <p:cNvSpPr/>
            <p:nvPr/>
          </p:nvSpPr>
          <p:spPr>
            <a:xfrm>
              <a:off x="1897" y="2935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0" fontAlgn="base" hangingPunct="0"/>
              <a:r>
                <a:rPr lang="en-US" altLang="zh-CN" sz="32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  <a:cs typeface="+mn-ea"/>
                </a:rPr>
                <a:t>1964</a:t>
              </a:r>
              <a:r>
                <a:rPr lang="zh-CN" altLang="en-US" sz="3200" b="1" strike="noStrike" noProof="1" dirty="0"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  <a:ea typeface="黑体" panose="02010609060101010101" pitchFamily="2" charset="-122"/>
                  <a:cs typeface="+mn-ea"/>
                </a:rPr>
                <a:t>年</a:t>
              </a:r>
              <a:endParaRPr lang="zh-CN" altLang="en-US" sz="32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70683" name="文本框 70682"/>
            <p:cNvSpPr txBox="1"/>
            <p:nvPr/>
          </p:nvSpPr>
          <p:spPr>
            <a:xfrm>
              <a:off x="362" y="1818"/>
              <a:ext cx="929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3200" b="1" noProof="1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2" charset="-122"/>
                  <a:cs typeface="+mn-ea"/>
                </a:rPr>
                <a:t>60%</a:t>
              </a:r>
              <a:r>
                <a:rPr lang="zh-CN" altLang="en-US" sz="3200" b="1" noProof="1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2" charset="-122"/>
                  <a:cs typeface="+mn-ea"/>
                </a:rPr>
                <a:t>以上</a:t>
              </a:r>
              <a:endParaRPr lang="zh-CN" altLang="en-US" sz="32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70684" name="文本框 70683"/>
            <p:cNvSpPr txBox="1"/>
            <p:nvPr/>
          </p:nvSpPr>
          <p:spPr>
            <a:xfrm>
              <a:off x="2215" y="1818"/>
              <a:ext cx="685" cy="3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eaLnBrk="0" hangingPunct="0"/>
              <a:r>
                <a:rPr lang="en-US" altLang="zh-CN" sz="3200" b="1" noProof="1" dirty="0">
                  <a:solidFill>
                    <a:srgbClr val="0000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2" charset="-122"/>
                  <a:cs typeface="+mn-ea"/>
                </a:rPr>
                <a:t>38.1%</a:t>
              </a:r>
              <a:endParaRPr lang="en-US" altLang="zh-CN" sz="32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</p:grpSp>
      <p:sp>
        <p:nvSpPr>
          <p:cNvPr id="70687" name="文本框 70686"/>
          <p:cNvSpPr txBox="1"/>
          <p:nvPr/>
        </p:nvSpPr>
        <p:spPr>
          <a:xfrm>
            <a:off x="2590800" y="5181600"/>
            <a:ext cx="37592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年均扫盲</a:t>
            </a:r>
            <a:r>
              <a:rPr lang="en-US" altLang="zh-CN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604.3</a:t>
            </a:r>
            <a:r>
              <a:rPr lang="zh-CN" altLang="en-US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万人 </a:t>
            </a:r>
            <a:endParaRPr lang="zh-CN" altLang="en-US" sz="32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0688" name="文本框 70687"/>
          <p:cNvSpPr txBox="1"/>
          <p:nvPr/>
        </p:nvSpPr>
        <p:spPr>
          <a:xfrm>
            <a:off x="0" y="457200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文盲、半文盲人数占总人口的比例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（％）</a:t>
            </a:r>
            <a:endParaRPr lang="zh-CN" altLang="en-US" sz="40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3313" descr="07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953000"/>
            <a:ext cx="1828800" cy="1905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</p:pic>
      <p:sp>
        <p:nvSpPr>
          <p:cNvPr id="13318" name="文本框 13317"/>
          <p:cNvSpPr txBox="1"/>
          <p:nvPr/>
        </p:nvSpPr>
        <p:spPr>
          <a:xfrm>
            <a:off x="434658" y="417195"/>
            <a:ext cx="6858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2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、新中国</a:t>
            </a:r>
            <a:r>
              <a:rPr lang="en-US" altLang="zh-CN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1957</a:t>
            </a:r>
            <a:r>
              <a:rPr lang="zh-CN" altLang="en-US" sz="40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年教育方针；</a:t>
            </a: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723900" y="1598295"/>
            <a:ext cx="2667000" cy="344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）背景：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2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）提出：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3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）内容：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4</a:t>
            </a:r>
            <a:r>
              <a:rPr lang="zh-CN" altLang="en-US" sz="40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）作用：</a:t>
            </a:r>
            <a:endParaRPr lang="zh-CN" altLang="en-US" sz="40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0" name="文本框 13319"/>
          <p:cNvSpPr txBox="1"/>
          <p:nvPr/>
        </p:nvSpPr>
        <p:spPr>
          <a:xfrm>
            <a:off x="3322955" y="1598295"/>
            <a:ext cx="554672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三大改造的完成，社会主义制度已经确立</a:t>
            </a: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zh-CN" altLang="en-US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1" name="文本框 13320"/>
          <p:cNvSpPr txBox="1"/>
          <p:nvPr/>
        </p:nvSpPr>
        <p:spPr>
          <a:xfrm>
            <a:off x="3296285" y="2665095"/>
            <a:ext cx="560070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1957</a:t>
            </a:r>
            <a:r>
              <a:rPr lang="zh-CN" altLang="en-US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年</a:t>
            </a:r>
            <a:r>
              <a:rPr lang="en-US" altLang="zh-CN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《</a:t>
            </a:r>
            <a:r>
              <a:rPr lang="zh-CN" altLang="en-US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关于正确处理人民内部矛盾的问题</a:t>
            </a:r>
            <a:r>
              <a:rPr lang="en-US" altLang="zh-CN" sz="3200" b="1" noProof="1" dirty="0">
                <a:solidFill>
                  <a:srgbClr val="A5002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》</a:t>
            </a:r>
            <a:endParaRPr lang="en-US" altLang="zh-CN" sz="3200" b="1" noProof="1" dirty="0">
              <a:solidFill>
                <a:srgbClr val="A5002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2" name="文本框 13321"/>
          <p:cNvSpPr txBox="1"/>
          <p:nvPr/>
        </p:nvSpPr>
        <p:spPr>
          <a:xfrm>
            <a:off x="3089275" y="4392930"/>
            <a:ext cx="5780088" cy="2041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</a:t>
            </a:r>
            <a:r>
              <a:rPr lang="zh-CN" altLang="en-US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此方针是新中国首次提出</a:t>
            </a:r>
            <a:r>
              <a:rPr lang="zh-CN" altLang="en-US" sz="32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社会主义</a:t>
            </a:r>
            <a:r>
              <a:rPr lang="zh-CN" altLang="en-US" sz="3200" b="1" noProof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的教育方针，对人民教育事业的发展发挥了根本的指导作用。 </a:t>
            </a:r>
            <a:endParaRPr lang="zh-CN" altLang="en-US" sz="3200" b="1" noProof="1" dirty="0">
              <a:solidFill>
                <a:srgbClr val="000066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6387" descr="图片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文本框 16388"/>
          <p:cNvSpPr txBox="1"/>
          <p:nvPr/>
        </p:nvSpPr>
        <p:spPr>
          <a:xfrm>
            <a:off x="527685" y="597535"/>
            <a:ext cx="8305800" cy="236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思考：为推动教育方针的实施</a:t>
            </a:r>
            <a:r>
              <a:rPr lang="en-US" altLang="zh-CN" sz="44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,</a:t>
            </a:r>
            <a:r>
              <a:rPr lang="zh-CN" altLang="en-US" sz="4400" b="1" noProof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采取了哪些措施？</a:t>
            </a:r>
            <a:endParaRPr lang="zh-CN" altLang="en-US" sz="4400" b="1" noProof="1" dirty="0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  <a:cs typeface="+mn-ea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  </a:t>
            </a:r>
            <a:endParaRPr lang="zh-CN" altLang="en-US" sz="4000" b="1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3544</Words>
  <Application>WPS 演示</Application>
  <PresentationFormat>在屏幕上显示</PresentationFormat>
  <Paragraphs>314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51" baseType="lpstr">
      <vt:lpstr>Arial</vt:lpstr>
      <vt:lpstr>宋体</vt:lpstr>
      <vt:lpstr>Wingdings</vt:lpstr>
      <vt:lpstr>隶书</vt:lpstr>
      <vt:lpstr>Garamond</vt:lpstr>
      <vt:lpstr>黑体</vt:lpstr>
      <vt:lpstr>楷体_GB2312</vt:lpstr>
      <vt:lpstr>Verdana</vt:lpstr>
      <vt:lpstr>Gulim</vt:lpstr>
      <vt:lpstr>Times New Roman</vt:lpstr>
      <vt:lpstr>Segoe Print</vt:lpstr>
      <vt:lpstr>微软雅黑</vt:lpstr>
      <vt:lpstr>Arial Unicode MS</vt:lpstr>
      <vt:lpstr>Calibri</vt:lpstr>
      <vt:lpstr>仿宋_GB2312</vt:lpstr>
      <vt:lpstr>新宋体</vt:lpstr>
      <vt:lpstr>仿宋</vt:lpstr>
      <vt:lpstr>默认设计模板</vt:lpstr>
      <vt:lpstr>1_默认设计模板</vt:lpstr>
      <vt:lpstr>Photoshop.Image.6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62</cp:revision>
  <dcterms:created xsi:type="dcterms:W3CDTF">2016-09-19T07:01:00Z</dcterms:created>
  <dcterms:modified xsi:type="dcterms:W3CDTF">2017-11-07T15:12:16Z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2052-10.1.0.6929</vt:lpwstr>
  </property>
</Properties>
</file>